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
  </p:notesMasterIdLst>
  <p:sldIdLst>
    <p:sldId id="256" r:id="rId2"/>
  </p:sldIdLst>
  <p:sldSz cx="7559675" cy="104394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980" autoAdjust="0"/>
    <p:restoredTop sz="94660"/>
  </p:normalViewPr>
  <p:slideViewPr>
    <p:cSldViewPr snapToGrid="0">
      <p:cViewPr>
        <p:scale>
          <a:sx n="75" d="100"/>
          <a:sy n="75" d="100"/>
        </p:scale>
        <p:origin x="1563" y="-615"/>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B6697AE-96FF-4E7E-97D0-834833C8E024}" type="datetimeFigureOut">
              <a:rPr lang="zh-CN" altLang="en-US" smtClean="0"/>
              <a:t>2025/5/4</a:t>
            </a:fld>
            <a:endParaRPr lang="zh-CN" altLang="en-US"/>
          </a:p>
        </p:txBody>
      </p:sp>
      <p:sp>
        <p:nvSpPr>
          <p:cNvPr id="4" name="幻灯片图像占位符 3"/>
          <p:cNvSpPr>
            <a:spLocks noGrp="1" noRot="1" noChangeAspect="1"/>
          </p:cNvSpPr>
          <p:nvPr>
            <p:ph type="sldImg" idx="2"/>
          </p:nvPr>
        </p:nvSpPr>
        <p:spPr>
          <a:xfrm>
            <a:off x="2311400" y="1143000"/>
            <a:ext cx="22352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96A32DD-59DC-4B36-ABC1-63D838B2AF01}" type="slidenum">
              <a:rPr lang="zh-CN" altLang="en-US" smtClean="0"/>
              <a:t>‹#›</a:t>
            </a:fld>
            <a:endParaRPr lang="zh-CN" altLang="en-US"/>
          </a:p>
        </p:txBody>
      </p:sp>
    </p:spTree>
    <p:extLst>
      <p:ext uri="{BB962C8B-B14F-4D97-AF65-F5344CB8AC3E}">
        <p14:creationId xmlns:p14="http://schemas.microsoft.com/office/powerpoint/2010/main" val="9238211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96A32DD-59DC-4B36-ABC1-63D838B2AF01}" type="slidenum">
              <a:rPr lang="zh-CN" altLang="en-US" smtClean="0"/>
              <a:t>1</a:t>
            </a:fld>
            <a:endParaRPr lang="zh-CN" altLang="en-US"/>
          </a:p>
        </p:txBody>
      </p:sp>
    </p:spTree>
    <p:extLst>
      <p:ext uri="{BB962C8B-B14F-4D97-AF65-F5344CB8AC3E}">
        <p14:creationId xmlns:p14="http://schemas.microsoft.com/office/powerpoint/2010/main" val="24696370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566976" y="1708486"/>
            <a:ext cx="6425724" cy="3634458"/>
          </a:xfrm>
        </p:spPr>
        <p:txBody>
          <a:bodyPr anchor="b"/>
          <a:lstStyle>
            <a:lvl1pPr algn="ctr">
              <a:defRPr sz="4960"/>
            </a:lvl1pPr>
          </a:lstStyle>
          <a:p>
            <a:r>
              <a:rPr lang="zh-CN" altLang="en-US"/>
              <a:t>单击此处编辑母版标题样式</a:t>
            </a:r>
            <a:endParaRPr lang="en-US" dirty="0"/>
          </a:p>
        </p:txBody>
      </p:sp>
      <p:sp>
        <p:nvSpPr>
          <p:cNvPr id="3" name="Subtitle 2"/>
          <p:cNvSpPr>
            <a:spLocks noGrp="1"/>
          </p:cNvSpPr>
          <p:nvPr>
            <p:ph type="subTitle" idx="1"/>
          </p:nvPr>
        </p:nvSpPr>
        <p:spPr>
          <a:xfrm>
            <a:off x="944960" y="5483102"/>
            <a:ext cx="5669756" cy="2520438"/>
          </a:xfrm>
        </p:spPr>
        <p:txBody>
          <a:bodyPr/>
          <a:lstStyle>
            <a:lvl1pPr marL="0" indent="0" algn="ctr">
              <a:buNone/>
              <a:defRPr sz="1984"/>
            </a:lvl1pPr>
            <a:lvl2pPr marL="377967" indent="0" algn="ctr">
              <a:buNone/>
              <a:defRPr sz="1653"/>
            </a:lvl2pPr>
            <a:lvl3pPr marL="755934" indent="0" algn="ctr">
              <a:buNone/>
              <a:defRPr sz="1488"/>
            </a:lvl3pPr>
            <a:lvl4pPr marL="1133902" indent="0" algn="ctr">
              <a:buNone/>
              <a:defRPr sz="1323"/>
            </a:lvl4pPr>
            <a:lvl5pPr marL="1511869" indent="0" algn="ctr">
              <a:buNone/>
              <a:defRPr sz="1323"/>
            </a:lvl5pPr>
            <a:lvl6pPr marL="1889836" indent="0" algn="ctr">
              <a:buNone/>
              <a:defRPr sz="1323"/>
            </a:lvl6pPr>
            <a:lvl7pPr marL="2267803" indent="0" algn="ctr">
              <a:buNone/>
              <a:defRPr sz="1323"/>
            </a:lvl7pPr>
            <a:lvl8pPr marL="2645771" indent="0" algn="ctr">
              <a:buNone/>
              <a:defRPr sz="1323"/>
            </a:lvl8pPr>
            <a:lvl9pPr marL="3023738" indent="0" algn="ctr">
              <a:buNone/>
              <a:defRPr sz="1323"/>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7F7727D9-D295-496C-9E15-06118A515F31}" type="datetimeFigureOut">
              <a:rPr lang="zh-CN" altLang="en-US" smtClean="0"/>
              <a:t>2025/5/4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86C109C3-FB23-4FF0-85B8-2F423A228C52}" type="slidenum">
              <a:rPr lang="zh-CN" altLang="en-US" smtClean="0"/>
              <a:t>‹#›</a:t>
            </a:fld>
            <a:endParaRPr lang="zh-CN" altLang="en-US"/>
          </a:p>
        </p:txBody>
      </p:sp>
    </p:spTree>
    <p:extLst>
      <p:ext uri="{BB962C8B-B14F-4D97-AF65-F5344CB8AC3E}">
        <p14:creationId xmlns:p14="http://schemas.microsoft.com/office/powerpoint/2010/main" val="9752239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7F7727D9-D295-496C-9E15-06118A515F31}" type="datetimeFigureOut">
              <a:rPr lang="zh-CN" altLang="en-US" smtClean="0"/>
              <a:t>2025/5/4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86C109C3-FB23-4FF0-85B8-2F423A228C52}" type="slidenum">
              <a:rPr lang="zh-CN" altLang="en-US" smtClean="0"/>
              <a:t>‹#›</a:t>
            </a:fld>
            <a:endParaRPr lang="zh-CN" altLang="en-US"/>
          </a:p>
        </p:txBody>
      </p:sp>
    </p:spTree>
    <p:extLst>
      <p:ext uri="{BB962C8B-B14F-4D97-AF65-F5344CB8AC3E}">
        <p14:creationId xmlns:p14="http://schemas.microsoft.com/office/powerpoint/2010/main" val="36970844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409893" y="555801"/>
            <a:ext cx="1630055" cy="8846909"/>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519728" y="555801"/>
            <a:ext cx="4795669" cy="8846909"/>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7F7727D9-D295-496C-9E15-06118A515F31}" type="datetimeFigureOut">
              <a:rPr lang="zh-CN" altLang="en-US" smtClean="0"/>
              <a:t>2025/5/4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86C109C3-FB23-4FF0-85B8-2F423A228C52}" type="slidenum">
              <a:rPr lang="zh-CN" altLang="en-US" smtClean="0"/>
              <a:t>‹#›</a:t>
            </a:fld>
            <a:endParaRPr lang="zh-CN" altLang="en-US"/>
          </a:p>
        </p:txBody>
      </p:sp>
    </p:spTree>
    <p:extLst>
      <p:ext uri="{BB962C8B-B14F-4D97-AF65-F5344CB8AC3E}">
        <p14:creationId xmlns:p14="http://schemas.microsoft.com/office/powerpoint/2010/main" val="5412483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7F7727D9-D295-496C-9E15-06118A515F31}" type="datetimeFigureOut">
              <a:rPr lang="zh-CN" altLang="en-US" smtClean="0"/>
              <a:t>2025/5/4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86C109C3-FB23-4FF0-85B8-2F423A228C52}" type="slidenum">
              <a:rPr lang="zh-CN" altLang="en-US" smtClean="0"/>
              <a:t>‹#›</a:t>
            </a:fld>
            <a:endParaRPr lang="zh-CN" altLang="en-US"/>
          </a:p>
        </p:txBody>
      </p:sp>
    </p:spTree>
    <p:extLst>
      <p:ext uri="{BB962C8B-B14F-4D97-AF65-F5344CB8AC3E}">
        <p14:creationId xmlns:p14="http://schemas.microsoft.com/office/powerpoint/2010/main" val="36490848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515791" y="2602603"/>
            <a:ext cx="6520220" cy="4342500"/>
          </a:xfrm>
        </p:spPr>
        <p:txBody>
          <a:bodyPr anchor="b"/>
          <a:lstStyle>
            <a:lvl1pPr>
              <a:defRPr sz="4960"/>
            </a:lvl1pPr>
          </a:lstStyle>
          <a:p>
            <a:r>
              <a:rPr lang="zh-CN" altLang="en-US"/>
              <a:t>单击此处编辑母版标题样式</a:t>
            </a:r>
            <a:endParaRPr lang="en-US" dirty="0"/>
          </a:p>
        </p:txBody>
      </p:sp>
      <p:sp>
        <p:nvSpPr>
          <p:cNvPr id="3" name="Text Placeholder 2"/>
          <p:cNvSpPr>
            <a:spLocks noGrp="1"/>
          </p:cNvSpPr>
          <p:nvPr>
            <p:ph type="body" idx="1"/>
          </p:nvPr>
        </p:nvSpPr>
        <p:spPr>
          <a:xfrm>
            <a:off x="515791" y="6986185"/>
            <a:ext cx="6520220" cy="2283618"/>
          </a:xfrm>
        </p:spPr>
        <p:txBody>
          <a:bodyPr/>
          <a:lstStyle>
            <a:lvl1pPr marL="0" indent="0">
              <a:buNone/>
              <a:defRPr sz="1984">
                <a:solidFill>
                  <a:schemeClr val="tx1"/>
                </a:solidFill>
              </a:defRPr>
            </a:lvl1pPr>
            <a:lvl2pPr marL="377967" indent="0">
              <a:buNone/>
              <a:defRPr sz="1653">
                <a:solidFill>
                  <a:schemeClr val="tx1">
                    <a:tint val="75000"/>
                  </a:schemeClr>
                </a:solidFill>
              </a:defRPr>
            </a:lvl2pPr>
            <a:lvl3pPr marL="755934" indent="0">
              <a:buNone/>
              <a:defRPr sz="1488">
                <a:solidFill>
                  <a:schemeClr val="tx1">
                    <a:tint val="75000"/>
                  </a:schemeClr>
                </a:solidFill>
              </a:defRPr>
            </a:lvl3pPr>
            <a:lvl4pPr marL="1133902" indent="0">
              <a:buNone/>
              <a:defRPr sz="1323">
                <a:solidFill>
                  <a:schemeClr val="tx1">
                    <a:tint val="75000"/>
                  </a:schemeClr>
                </a:solidFill>
              </a:defRPr>
            </a:lvl4pPr>
            <a:lvl5pPr marL="1511869" indent="0">
              <a:buNone/>
              <a:defRPr sz="1323">
                <a:solidFill>
                  <a:schemeClr val="tx1">
                    <a:tint val="75000"/>
                  </a:schemeClr>
                </a:solidFill>
              </a:defRPr>
            </a:lvl5pPr>
            <a:lvl6pPr marL="1889836" indent="0">
              <a:buNone/>
              <a:defRPr sz="1323">
                <a:solidFill>
                  <a:schemeClr val="tx1">
                    <a:tint val="75000"/>
                  </a:schemeClr>
                </a:solidFill>
              </a:defRPr>
            </a:lvl6pPr>
            <a:lvl7pPr marL="2267803" indent="0">
              <a:buNone/>
              <a:defRPr sz="1323">
                <a:solidFill>
                  <a:schemeClr val="tx1">
                    <a:tint val="75000"/>
                  </a:schemeClr>
                </a:solidFill>
              </a:defRPr>
            </a:lvl7pPr>
            <a:lvl8pPr marL="2645771" indent="0">
              <a:buNone/>
              <a:defRPr sz="1323">
                <a:solidFill>
                  <a:schemeClr val="tx1">
                    <a:tint val="75000"/>
                  </a:schemeClr>
                </a:solidFill>
              </a:defRPr>
            </a:lvl8pPr>
            <a:lvl9pPr marL="3023738" indent="0">
              <a:buNone/>
              <a:defRPr sz="1323">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7F7727D9-D295-496C-9E15-06118A515F31}" type="datetimeFigureOut">
              <a:rPr lang="zh-CN" altLang="en-US" smtClean="0"/>
              <a:t>2025/5/4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86C109C3-FB23-4FF0-85B8-2F423A228C52}" type="slidenum">
              <a:rPr lang="zh-CN" altLang="en-US" smtClean="0"/>
              <a:t>‹#›</a:t>
            </a:fld>
            <a:endParaRPr lang="zh-CN" altLang="en-US"/>
          </a:p>
        </p:txBody>
      </p:sp>
    </p:spTree>
    <p:extLst>
      <p:ext uri="{BB962C8B-B14F-4D97-AF65-F5344CB8AC3E}">
        <p14:creationId xmlns:p14="http://schemas.microsoft.com/office/powerpoint/2010/main" val="39082133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519728" y="2779007"/>
            <a:ext cx="3212862" cy="662370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3827085" y="2779007"/>
            <a:ext cx="3212862" cy="662370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7F7727D9-D295-496C-9E15-06118A515F31}" type="datetimeFigureOut">
              <a:rPr lang="zh-CN" altLang="en-US" smtClean="0"/>
              <a:t>2025/5/4</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86C109C3-FB23-4FF0-85B8-2F423A228C52}" type="slidenum">
              <a:rPr lang="zh-CN" altLang="en-US" smtClean="0"/>
              <a:t>‹#›</a:t>
            </a:fld>
            <a:endParaRPr lang="zh-CN" altLang="en-US"/>
          </a:p>
        </p:txBody>
      </p:sp>
    </p:spTree>
    <p:extLst>
      <p:ext uri="{BB962C8B-B14F-4D97-AF65-F5344CB8AC3E}">
        <p14:creationId xmlns:p14="http://schemas.microsoft.com/office/powerpoint/2010/main" val="35236871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520712" y="555804"/>
            <a:ext cx="6520220" cy="2017801"/>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520713" y="2559104"/>
            <a:ext cx="3198096" cy="1254177"/>
          </a:xfrm>
        </p:spPr>
        <p:txBody>
          <a:bodyPr anchor="b"/>
          <a:lstStyle>
            <a:lvl1pPr marL="0" indent="0">
              <a:buNone/>
              <a:defRPr sz="1984" b="1"/>
            </a:lvl1pPr>
            <a:lvl2pPr marL="377967" indent="0">
              <a:buNone/>
              <a:defRPr sz="1653" b="1"/>
            </a:lvl2pPr>
            <a:lvl3pPr marL="755934" indent="0">
              <a:buNone/>
              <a:defRPr sz="1488" b="1"/>
            </a:lvl3pPr>
            <a:lvl4pPr marL="1133902" indent="0">
              <a:buNone/>
              <a:defRPr sz="1323" b="1"/>
            </a:lvl4pPr>
            <a:lvl5pPr marL="1511869" indent="0">
              <a:buNone/>
              <a:defRPr sz="1323" b="1"/>
            </a:lvl5pPr>
            <a:lvl6pPr marL="1889836" indent="0">
              <a:buNone/>
              <a:defRPr sz="1323" b="1"/>
            </a:lvl6pPr>
            <a:lvl7pPr marL="2267803" indent="0">
              <a:buNone/>
              <a:defRPr sz="1323" b="1"/>
            </a:lvl7pPr>
            <a:lvl8pPr marL="2645771" indent="0">
              <a:buNone/>
              <a:defRPr sz="1323" b="1"/>
            </a:lvl8pPr>
            <a:lvl9pPr marL="3023738" indent="0">
              <a:buNone/>
              <a:defRPr sz="1323" b="1"/>
            </a:lvl9pPr>
          </a:lstStyle>
          <a:p>
            <a:pPr lvl="0"/>
            <a:r>
              <a:rPr lang="zh-CN" altLang="en-US"/>
              <a:t>单击此处编辑母版文本样式</a:t>
            </a:r>
          </a:p>
        </p:txBody>
      </p:sp>
      <p:sp>
        <p:nvSpPr>
          <p:cNvPr id="4" name="Content Placeholder 3"/>
          <p:cNvSpPr>
            <a:spLocks noGrp="1"/>
          </p:cNvSpPr>
          <p:nvPr>
            <p:ph sz="half" idx="2"/>
          </p:nvPr>
        </p:nvSpPr>
        <p:spPr>
          <a:xfrm>
            <a:off x="520713" y="3813281"/>
            <a:ext cx="3198096" cy="56087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3827086" y="2559104"/>
            <a:ext cx="3213847" cy="1254177"/>
          </a:xfrm>
        </p:spPr>
        <p:txBody>
          <a:bodyPr anchor="b"/>
          <a:lstStyle>
            <a:lvl1pPr marL="0" indent="0">
              <a:buNone/>
              <a:defRPr sz="1984" b="1"/>
            </a:lvl1pPr>
            <a:lvl2pPr marL="377967" indent="0">
              <a:buNone/>
              <a:defRPr sz="1653" b="1"/>
            </a:lvl2pPr>
            <a:lvl3pPr marL="755934" indent="0">
              <a:buNone/>
              <a:defRPr sz="1488" b="1"/>
            </a:lvl3pPr>
            <a:lvl4pPr marL="1133902" indent="0">
              <a:buNone/>
              <a:defRPr sz="1323" b="1"/>
            </a:lvl4pPr>
            <a:lvl5pPr marL="1511869" indent="0">
              <a:buNone/>
              <a:defRPr sz="1323" b="1"/>
            </a:lvl5pPr>
            <a:lvl6pPr marL="1889836" indent="0">
              <a:buNone/>
              <a:defRPr sz="1323" b="1"/>
            </a:lvl6pPr>
            <a:lvl7pPr marL="2267803" indent="0">
              <a:buNone/>
              <a:defRPr sz="1323" b="1"/>
            </a:lvl7pPr>
            <a:lvl8pPr marL="2645771" indent="0">
              <a:buNone/>
              <a:defRPr sz="1323" b="1"/>
            </a:lvl8pPr>
            <a:lvl9pPr marL="3023738" indent="0">
              <a:buNone/>
              <a:defRPr sz="1323" b="1"/>
            </a:lvl9pPr>
          </a:lstStyle>
          <a:p>
            <a:pPr lvl="0"/>
            <a:r>
              <a:rPr lang="zh-CN" altLang="en-US"/>
              <a:t>单击此处编辑母版文本样式</a:t>
            </a:r>
          </a:p>
        </p:txBody>
      </p:sp>
      <p:sp>
        <p:nvSpPr>
          <p:cNvPr id="6" name="Content Placeholder 5"/>
          <p:cNvSpPr>
            <a:spLocks noGrp="1"/>
          </p:cNvSpPr>
          <p:nvPr>
            <p:ph sz="quarter" idx="4"/>
          </p:nvPr>
        </p:nvSpPr>
        <p:spPr>
          <a:xfrm>
            <a:off x="3827086" y="3813281"/>
            <a:ext cx="3213847" cy="560876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7F7727D9-D295-496C-9E15-06118A515F31}" type="datetimeFigureOut">
              <a:rPr lang="zh-CN" altLang="en-US" smtClean="0"/>
              <a:t>2025/5/4</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86C109C3-FB23-4FF0-85B8-2F423A228C52}" type="slidenum">
              <a:rPr lang="zh-CN" altLang="en-US" smtClean="0"/>
              <a:t>‹#›</a:t>
            </a:fld>
            <a:endParaRPr lang="zh-CN" altLang="en-US"/>
          </a:p>
        </p:txBody>
      </p:sp>
    </p:spTree>
    <p:extLst>
      <p:ext uri="{BB962C8B-B14F-4D97-AF65-F5344CB8AC3E}">
        <p14:creationId xmlns:p14="http://schemas.microsoft.com/office/powerpoint/2010/main" val="35610664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7F7727D9-D295-496C-9E15-06118A515F31}" type="datetimeFigureOut">
              <a:rPr lang="zh-CN" altLang="en-US" smtClean="0"/>
              <a:t>2025/5/4</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86C109C3-FB23-4FF0-85B8-2F423A228C52}" type="slidenum">
              <a:rPr lang="zh-CN" altLang="en-US" smtClean="0"/>
              <a:t>‹#›</a:t>
            </a:fld>
            <a:endParaRPr lang="zh-CN" altLang="en-US"/>
          </a:p>
        </p:txBody>
      </p:sp>
    </p:spTree>
    <p:extLst>
      <p:ext uri="{BB962C8B-B14F-4D97-AF65-F5344CB8AC3E}">
        <p14:creationId xmlns:p14="http://schemas.microsoft.com/office/powerpoint/2010/main" val="28342325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F7727D9-D295-496C-9E15-06118A515F31}" type="datetimeFigureOut">
              <a:rPr lang="zh-CN" altLang="en-US" smtClean="0"/>
              <a:t>2025/5/4</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86C109C3-FB23-4FF0-85B8-2F423A228C52}" type="slidenum">
              <a:rPr lang="zh-CN" altLang="en-US" smtClean="0"/>
              <a:t>‹#›</a:t>
            </a:fld>
            <a:endParaRPr lang="zh-CN" altLang="en-US"/>
          </a:p>
        </p:txBody>
      </p:sp>
    </p:spTree>
    <p:extLst>
      <p:ext uri="{BB962C8B-B14F-4D97-AF65-F5344CB8AC3E}">
        <p14:creationId xmlns:p14="http://schemas.microsoft.com/office/powerpoint/2010/main" val="39760874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520712" y="695960"/>
            <a:ext cx="2438192" cy="2435860"/>
          </a:xfrm>
        </p:spPr>
        <p:txBody>
          <a:bodyPr anchor="b"/>
          <a:lstStyle>
            <a:lvl1pPr>
              <a:defRPr sz="2645"/>
            </a:lvl1pPr>
          </a:lstStyle>
          <a:p>
            <a:r>
              <a:rPr lang="zh-CN" altLang="en-US"/>
              <a:t>单击此处编辑母版标题样式</a:t>
            </a:r>
            <a:endParaRPr lang="en-US" dirty="0"/>
          </a:p>
        </p:txBody>
      </p:sp>
      <p:sp>
        <p:nvSpPr>
          <p:cNvPr id="3" name="Content Placeholder 2"/>
          <p:cNvSpPr>
            <a:spLocks noGrp="1"/>
          </p:cNvSpPr>
          <p:nvPr>
            <p:ph idx="1"/>
          </p:nvPr>
        </p:nvSpPr>
        <p:spPr>
          <a:xfrm>
            <a:off x="3213847" y="1503083"/>
            <a:ext cx="3827085" cy="7418740"/>
          </a:xfrm>
        </p:spPr>
        <p:txBody>
          <a:bodyPr/>
          <a:lstStyle>
            <a:lvl1pPr>
              <a:defRPr sz="2645"/>
            </a:lvl1pPr>
            <a:lvl2pPr>
              <a:defRPr sz="2315"/>
            </a:lvl2pPr>
            <a:lvl3pPr>
              <a:defRPr sz="1984"/>
            </a:lvl3pPr>
            <a:lvl4pPr>
              <a:defRPr sz="1653"/>
            </a:lvl4pPr>
            <a:lvl5pPr>
              <a:defRPr sz="1653"/>
            </a:lvl5pPr>
            <a:lvl6pPr>
              <a:defRPr sz="1653"/>
            </a:lvl6pPr>
            <a:lvl7pPr>
              <a:defRPr sz="1653"/>
            </a:lvl7pPr>
            <a:lvl8pPr>
              <a:defRPr sz="1653"/>
            </a:lvl8pPr>
            <a:lvl9pPr>
              <a:defRPr sz="1653"/>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520712" y="3131820"/>
            <a:ext cx="2438192" cy="5802084"/>
          </a:xfrm>
        </p:spPr>
        <p:txBody>
          <a:bodyPr/>
          <a:lstStyle>
            <a:lvl1pPr marL="0" indent="0">
              <a:buNone/>
              <a:defRPr sz="1323"/>
            </a:lvl1pPr>
            <a:lvl2pPr marL="377967" indent="0">
              <a:buNone/>
              <a:defRPr sz="1157"/>
            </a:lvl2pPr>
            <a:lvl3pPr marL="755934" indent="0">
              <a:buNone/>
              <a:defRPr sz="992"/>
            </a:lvl3pPr>
            <a:lvl4pPr marL="1133902" indent="0">
              <a:buNone/>
              <a:defRPr sz="827"/>
            </a:lvl4pPr>
            <a:lvl5pPr marL="1511869" indent="0">
              <a:buNone/>
              <a:defRPr sz="827"/>
            </a:lvl5pPr>
            <a:lvl6pPr marL="1889836" indent="0">
              <a:buNone/>
              <a:defRPr sz="827"/>
            </a:lvl6pPr>
            <a:lvl7pPr marL="2267803" indent="0">
              <a:buNone/>
              <a:defRPr sz="827"/>
            </a:lvl7pPr>
            <a:lvl8pPr marL="2645771" indent="0">
              <a:buNone/>
              <a:defRPr sz="827"/>
            </a:lvl8pPr>
            <a:lvl9pPr marL="3023738" indent="0">
              <a:buNone/>
              <a:defRPr sz="827"/>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7F7727D9-D295-496C-9E15-06118A515F31}" type="datetimeFigureOut">
              <a:rPr lang="zh-CN" altLang="en-US" smtClean="0"/>
              <a:t>2025/5/4</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86C109C3-FB23-4FF0-85B8-2F423A228C52}" type="slidenum">
              <a:rPr lang="zh-CN" altLang="en-US" smtClean="0"/>
              <a:t>‹#›</a:t>
            </a:fld>
            <a:endParaRPr lang="zh-CN" altLang="en-US"/>
          </a:p>
        </p:txBody>
      </p:sp>
    </p:spTree>
    <p:extLst>
      <p:ext uri="{BB962C8B-B14F-4D97-AF65-F5344CB8AC3E}">
        <p14:creationId xmlns:p14="http://schemas.microsoft.com/office/powerpoint/2010/main" val="41837513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520712" y="695960"/>
            <a:ext cx="2438192" cy="2435860"/>
          </a:xfrm>
        </p:spPr>
        <p:txBody>
          <a:bodyPr anchor="b"/>
          <a:lstStyle>
            <a:lvl1pPr>
              <a:defRPr sz="2645"/>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213847" y="1503083"/>
            <a:ext cx="3827085" cy="7418740"/>
          </a:xfrm>
        </p:spPr>
        <p:txBody>
          <a:bodyPr anchor="t"/>
          <a:lstStyle>
            <a:lvl1pPr marL="0" indent="0">
              <a:buNone/>
              <a:defRPr sz="2645"/>
            </a:lvl1pPr>
            <a:lvl2pPr marL="377967" indent="0">
              <a:buNone/>
              <a:defRPr sz="2315"/>
            </a:lvl2pPr>
            <a:lvl3pPr marL="755934" indent="0">
              <a:buNone/>
              <a:defRPr sz="1984"/>
            </a:lvl3pPr>
            <a:lvl4pPr marL="1133902" indent="0">
              <a:buNone/>
              <a:defRPr sz="1653"/>
            </a:lvl4pPr>
            <a:lvl5pPr marL="1511869" indent="0">
              <a:buNone/>
              <a:defRPr sz="1653"/>
            </a:lvl5pPr>
            <a:lvl6pPr marL="1889836" indent="0">
              <a:buNone/>
              <a:defRPr sz="1653"/>
            </a:lvl6pPr>
            <a:lvl7pPr marL="2267803" indent="0">
              <a:buNone/>
              <a:defRPr sz="1653"/>
            </a:lvl7pPr>
            <a:lvl8pPr marL="2645771" indent="0">
              <a:buNone/>
              <a:defRPr sz="1653"/>
            </a:lvl8pPr>
            <a:lvl9pPr marL="3023738" indent="0">
              <a:buNone/>
              <a:defRPr sz="1653"/>
            </a:lvl9pPr>
          </a:lstStyle>
          <a:p>
            <a:r>
              <a:rPr lang="zh-CN" altLang="en-US"/>
              <a:t>单击图标添加图片</a:t>
            </a:r>
            <a:endParaRPr lang="en-US" dirty="0"/>
          </a:p>
        </p:txBody>
      </p:sp>
      <p:sp>
        <p:nvSpPr>
          <p:cNvPr id="4" name="Text Placeholder 3"/>
          <p:cNvSpPr>
            <a:spLocks noGrp="1"/>
          </p:cNvSpPr>
          <p:nvPr>
            <p:ph type="body" sz="half" idx="2"/>
          </p:nvPr>
        </p:nvSpPr>
        <p:spPr>
          <a:xfrm>
            <a:off x="520712" y="3131820"/>
            <a:ext cx="2438192" cy="5802084"/>
          </a:xfrm>
        </p:spPr>
        <p:txBody>
          <a:bodyPr/>
          <a:lstStyle>
            <a:lvl1pPr marL="0" indent="0">
              <a:buNone/>
              <a:defRPr sz="1323"/>
            </a:lvl1pPr>
            <a:lvl2pPr marL="377967" indent="0">
              <a:buNone/>
              <a:defRPr sz="1157"/>
            </a:lvl2pPr>
            <a:lvl3pPr marL="755934" indent="0">
              <a:buNone/>
              <a:defRPr sz="992"/>
            </a:lvl3pPr>
            <a:lvl4pPr marL="1133902" indent="0">
              <a:buNone/>
              <a:defRPr sz="827"/>
            </a:lvl4pPr>
            <a:lvl5pPr marL="1511869" indent="0">
              <a:buNone/>
              <a:defRPr sz="827"/>
            </a:lvl5pPr>
            <a:lvl6pPr marL="1889836" indent="0">
              <a:buNone/>
              <a:defRPr sz="827"/>
            </a:lvl6pPr>
            <a:lvl7pPr marL="2267803" indent="0">
              <a:buNone/>
              <a:defRPr sz="827"/>
            </a:lvl7pPr>
            <a:lvl8pPr marL="2645771" indent="0">
              <a:buNone/>
              <a:defRPr sz="827"/>
            </a:lvl8pPr>
            <a:lvl9pPr marL="3023738" indent="0">
              <a:buNone/>
              <a:defRPr sz="827"/>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7F7727D9-D295-496C-9E15-06118A515F31}" type="datetimeFigureOut">
              <a:rPr lang="zh-CN" altLang="en-US" smtClean="0"/>
              <a:t>2025/5/4</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86C109C3-FB23-4FF0-85B8-2F423A228C52}" type="slidenum">
              <a:rPr lang="zh-CN" altLang="en-US" smtClean="0"/>
              <a:t>‹#›</a:t>
            </a:fld>
            <a:endParaRPr lang="zh-CN" altLang="en-US"/>
          </a:p>
        </p:txBody>
      </p:sp>
    </p:spTree>
    <p:extLst>
      <p:ext uri="{BB962C8B-B14F-4D97-AF65-F5344CB8AC3E}">
        <p14:creationId xmlns:p14="http://schemas.microsoft.com/office/powerpoint/2010/main" val="8204358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728" y="555804"/>
            <a:ext cx="6520220" cy="2017801"/>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519728" y="2779007"/>
            <a:ext cx="6520220" cy="662370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519728" y="9675780"/>
            <a:ext cx="1700927" cy="555801"/>
          </a:xfrm>
          <a:prstGeom prst="rect">
            <a:avLst/>
          </a:prstGeom>
        </p:spPr>
        <p:txBody>
          <a:bodyPr vert="horz" lIns="91440" tIns="45720" rIns="91440" bIns="45720" rtlCol="0" anchor="ctr"/>
          <a:lstStyle>
            <a:lvl1pPr algn="l">
              <a:defRPr sz="992">
                <a:solidFill>
                  <a:schemeClr val="tx1">
                    <a:tint val="75000"/>
                  </a:schemeClr>
                </a:solidFill>
              </a:defRPr>
            </a:lvl1pPr>
          </a:lstStyle>
          <a:p>
            <a:fld id="{7F7727D9-D295-496C-9E15-06118A515F31}" type="datetimeFigureOut">
              <a:rPr lang="zh-CN" altLang="en-US" smtClean="0"/>
              <a:t>2025/5/4</a:t>
            </a:fld>
            <a:endParaRPr lang="zh-CN" altLang="en-US"/>
          </a:p>
        </p:txBody>
      </p:sp>
      <p:sp>
        <p:nvSpPr>
          <p:cNvPr id="5" name="Footer Placeholder 4"/>
          <p:cNvSpPr>
            <a:spLocks noGrp="1"/>
          </p:cNvSpPr>
          <p:nvPr>
            <p:ph type="ftr" sz="quarter" idx="3"/>
          </p:nvPr>
        </p:nvSpPr>
        <p:spPr>
          <a:xfrm>
            <a:off x="2504143" y="9675780"/>
            <a:ext cx="2551390" cy="555801"/>
          </a:xfrm>
          <a:prstGeom prst="rect">
            <a:avLst/>
          </a:prstGeom>
        </p:spPr>
        <p:txBody>
          <a:bodyPr vert="horz" lIns="91440" tIns="45720" rIns="91440" bIns="45720" rtlCol="0" anchor="ctr"/>
          <a:lstStyle>
            <a:lvl1pPr algn="ctr">
              <a:defRPr sz="992">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5339020" y="9675780"/>
            <a:ext cx="1700927" cy="555801"/>
          </a:xfrm>
          <a:prstGeom prst="rect">
            <a:avLst/>
          </a:prstGeom>
        </p:spPr>
        <p:txBody>
          <a:bodyPr vert="horz" lIns="91440" tIns="45720" rIns="91440" bIns="45720" rtlCol="0" anchor="ctr"/>
          <a:lstStyle>
            <a:lvl1pPr algn="r">
              <a:defRPr sz="992">
                <a:solidFill>
                  <a:schemeClr val="tx1">
                    <a:tint val="75000"/>
                  </a:schemeClr>
                </a:solidFill>
              </a:defRPr>
            </a:lvl1pPr>
          </a:lstStyle>
          <a:p>
            <a:fld id="{86C109C3-FB23-4FF0-85B8-2F423A228C52}" type="slidenum">
              <a:rPr lang="zh-CN" altLang="en-US" smtClean="0"/>
              <a:t>‹#›</a:t>
            </a:fld>
            <a:endParaRPr lang="zh-CN" altLang="en-US"/>
          </a:p>
        </p:txBody>
      </p:sp>
    </p:spTree>
    <p:extLst>
      <p:ext uri="{BB962C8B-B14F-4D97-AF65-F5344CB8AC3E}">
        <p14:creationId xmlns:p14="http://schemas.microsoft.com/office/powerpoint/2010/main" val="118002302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755934" rtl="0" eaLnBrk="1" latinLnBrk="0" hangingPunct="1">
        <a:lnSpc>
          <a:spcPct val="90000"/>
        </a:lnSpc>
        <a:spcBef>
          <a:spcPct val="0"/>
        </a:spcBef>
        <a:buNone/>
        <a:defRPr sz="3637" kern="1200">
          <a:solidFill>
            <a:schemeClr val="tx1"/>
          </a:solidFill>
          <a:latin typeface="+mj-lt"/>
          <a:ea typeface="+mj-ea"/>
          <a:cs typeface="+mj-cs"/>
        </a:defRPr>
      </a:lvl1pPr>
    </p:titleStyle>
    <p:bodyStyle>
      <a:lvl1pPr marL="188984" indent="-188984" algn="l" defTabSz="755934" rtl="0" eaLnBrk="1" latinLnBrk="0" hangingPunct="1">
        <a:lnSpc>
          <a:spcPct val="90000"/>
        </a:lnSpc>
        <a:spcBef>
          <a:spcPts val="827"/>
        </a:spcBef>
        <a:buFont typeface="Arial" panose="020B0604020202020204" pitchFamily="34" charset="0"/>
        <a:buChar char="•"/>
        <a:defRPr sz="2315" kern="1200">
          <a:solidFill>
            <a:schemeClr val="tx1"/>
          </a:solidFill>
          <a:latin typeface="+mn-lt"/>
          <a:ea typeface="+mn-ea"/>
          <a:cs typeface="+mn-cs"/>
        </a:defRPr>
      </a:lvl1pPr>
      <a:lvl2pPr marL="566951" indent="-188984" algn="l" defTabSz="755934" rtl="0" eaLnBrk="1" latinLnBrk="0" hangingPunct="1">
        <a:lnSpc>
          <a:spcPct val="90000"/>
        </a:lnSpc>
        <a:spcBef>
          <a:spcPts val="413"/>
        </a:spcBef>
        <a:buFont typeface="Arial" panose="020B0604020202020204" pitchFamily="34" charset="0"/>
        <a:buChar char="•"/>
        <a:defRPr sz="1984" kern="1200">
          <a:solidFill>
            <a:schemeClr val="tx1"/>
          </a:solidFill>
          <a:latin typeface="+mn-lt"/>
          <a:ea typeface="+mn-ea"/>
          <a:cs typeface="+mn-cs"/>
        </a:defRPr>
      </a:lvl2pPr>
      <a:lvl3pPr marL="944918" indent="-188984" algn="l" defTabSz="755934" rtl="0" eaLnBrk="1" latinLnBrk="0" hangingPunct="1">
        <a:lnSpc>
          <a:spcPct val="90000"/>
        </a:lnSpc>
        <a:spcBef>
          <a:spcPts val="413"/>
        </a:spcBef>
        <a:buFont typeface="Arial" panose="020B0604020202020204" pitchFamily="34" charset="0"/>
        <a:buChar char="•"/>
        <a:defRPr sz="1653" kern="1200">
          <a:solidFill>
            <a:schemeClr val="tx1"/>
          </a:solidFill>
          <a:latin typeface="+mn-lt"/>
          <a:ea typeface="+mn-ea"/>
          <a:cs typeface="+mn-cs"/>
        </a:defRPr>
      </a:lvl3pPr>
      <a:lvl4pPr marL="1322885" indent="-188984" algn="l" defTabSz="755934" rtl="0" eaLnBrk="1" latinLnBrk="0" hangingPunct="1">
        <a:lnSpc>
          <a:spcPct val="90000"/>
        </a:lnSpc>
        <a:spcBef>
          <a:spcPts val="413"/>
        </a:spcBef>
        <a:buFont typeface="Arial" panose="020B0604020202020204" pitchFamily="34" charset="0"/>
        <a:buChar char="•"/>
        <a:defRPr sz="1488" kern="1200">
          <a:solidFill>
            <a:schemeClr val="tx1"/>
          </a:solidFill>
          <a:latin typeface="+mn-lt"/>
          <a:ea typeface="+mn-ea"/>
          <a:cs typeface="+mn-cs"/>
        </a:defRPr>
      </a:lvl4pPr>
      <a:lvl5pPr marL="1700853" indent="-188984" algn="l" defTabSz="755934" rtl="0" eaLnBrk="1" latinLnBrk="0" hangingPunct="1">
        <a:lnSpc>
          <a:spcPct val="90000"/>
        </a:lnSpc>
        <a:spcBef>
          <a:spcPts val="413"/>
        </a:spcBef>
        <a:buFont typeface="Arial" panose="020B0604020202020204" pitchFamily="34" charset="0"/>
        <a:buChar char="•"/>
        <a:defRPr sz="1488" kern="1200">
          <a:solidFill>
            <a:schemeClr val="tx1"/>
          </a:solidFill>
          <a:latin typeface="+mn-lt"/>
          <a:ea typeface="+mn-ea"/>
          <a:cs typeface="+mn-cs"/>
        </a:defRPr>
      </a:lvl5pPr>
      <a:lvl6pPr marL="2078820" indent="-188984" algn="l" defTabSz="755934" rtl="0" eaLnBrk="1" latinLnBrk="0" hangingPunct="1">
        <a:lnSpc>
          <a:spcPct val="90000"/>
        </a:lnSpc>
        <a:spcBef>
          <a:spcPts val="413"/>
        </a:spcBef>
        <a:buFont typeface="Arial" panose="020B0604020202020204" pitchFamily="34" charset="0"/>
        <a:buChar char="•"/>
        <a:defRPr sz="1488" kern="1200">
          <a:solidFill>
            <a:schemeClr val="tx1"/>
          </a:solidFill>
          <a:latin typeface="+mn-lt"/>
          <a:ea typeface="+mn-ea"/>
          <a:cs typeface="+mn-cs"/>
        </a:defRPr>
      </a:lvl6pPr>
      <a:lvl7pPr marL="2456787" indent="-188984" algn="l" defTabSz="755934" rtl="0" eaLnBrk="1" latinLnBrk="0" hangingPunct="1">
        <a:lnSpc>
          <a:spcPct val="90000"/>
        </a:lnSpc>
        <a:spcBef>
          <a:spcPts val="413"/>
        </a:spcBef>
        <a:buFont typeface="Arial" panose="020B0604020202020204" pitchFamily="34" charset="0"/>
        <a:buChar char="•"/>
        <a:defRPr sz="1488" kern="1200">
          <a:solidFill>
            <a:schemeClr val="tx1"/>
          </a:solidFill>
          <a:latin typeface="+mn-lt"/>
          <a:ea typeface="+mn-ea"/>
          <a:cs typeface="+mn-cs"/>
        </a:defRPr>
      </a:lvl7pPr>
      <a:lvl8pPr marL="2834754" indent="-188984" algn="l" defTabSz="755934" rtl="0" eaLnBrk="1" latinLnBrk="0" hangingPunct="1">
        <a:lnSpc>
          <a:spcPct val="90000"/>
        </a:lnSpc>
        <a:spcBef>
          <a:spcPts val="413"/>
        </a:spcBef>
        <a:buFont typeface="Arial" panose="020B0604020202020204" pitchFamily="34" charset="0"/>
        <a:buChar char="•"/>
        <a:defRPr sz="1488" kern="1200">
          <a:solidFill>
            <a:schemeClr val="tx1"/>
          </a:solidFill>
          <a:latin typeface="+mn-lt"/>
          <a:ea typeface="+mn-ea"/>
          <a:cs typeface="+mn-cs"/>
        </a:defRPr>
      </a:lvl8pPr>
      <a:lvl9pPr marL="3212722" indent="-188984" algn="l" defTabSz="755934" rtl="0" eaLnBrk="1" latinLnBrk="0" hangingPunct="1">
        <a:lnSpc>
          <a:spcPct val="90000"/>
        </a:lnSpc>
        <a:spcBef>
          <a:spcPts val="413"/>
        </a:spcBef>
        <a:buFont typeface="Arial" panose="020B0604020202020204" pitchFamily="34" charset="0"/>
        <a:buChar char="•"/>
        <a:defRPr sz="1488" kern="1200">
          <a:solidFill>
            <a:schemeClr val="tx1"/>
          </a:solidFill>
          <a:latin typeface="+mn-lt"/>
          <a:ea typeface="+mn-ea"/>
          <a:cs typeface="+mn-cs"/>
        </a:defRPr>
      </a:lvl9pPr>
    </p:bodyStyle>
    <p:otherStyle>
      <a:defPPr>
        <a:defRPr lang="en-US"/>
      </a:defPPr>
      <a:lvl1pPr marL="0" algn="l" defTabSz="755934" rtl="0" eaLnBrk="1" latinLnBrk="0" hangingPunct="1">
        <a:defRPr sz="1488" kern="1200">
          <a:solidFill>
            <a:schemeClr val="tx1"/>
          </a:solidFill>
          <a:latin typeface="+mn-lt"/>
          <a:ea typeface="+mn-ea"/>
          <a:cs typeface="+mn-cs"/>
        </a:defRPr>
      </a:lvl1pPr>
      <a:lvl2pPr marL="377967" algn="l" defTabSz="755934" rtl="0" eaLnBrk="1" latinLnBrk="0" hangingPunct="1">
        <a:defRPr sz="1488" kern="1200">
          <a:solidFill>
            <a:schemeClr val="tx1"/>
          </a:solidFill>
          <a:latin typeface="+mn-lt"/>
          <a:ea typeface="+mn-ea"/>
          <a:cs typeface="+mn-cs"/>
        </a:defRPr>
      </a:lvl2pPr>
      <a:lvl3pPr marL="755934" algn="l" defTabSz="755934" rtl="0" eaLnBrk="1" latinLnBrk="0" hangingPunct="1">
        <a:defRPr sz="1488" kern="1200">
          <a:solidFill>
            <a:schemeClr val="tx1"/>
          </a:solidFill>
          <a:latin typeface="+mn-lt"/>
          <a:ea typeface="+mn-ea"/>
          <a:cs typeface="+mn-cs"/>
        </a:defRPr>
      </a:lvl3pPr>
      <a:lvl4pPr marL="1133902" algn="l" defTabSz="755934" rtl="0" eaLnBrk="1" latinLnBrk="0" hangingPunct="1">
        <a:defRPr sz="1488" kern="1200">
          <a:solidFill>
            <a:schemeClr val="tx1"/>
          </a:solidFill>
          <a:latin typeface="+mn-lt"/>
          <a:ea typeface="+mn-ea"/>
          <a:cs typeface="+mn-cs"/>
        </a:defRPr>
      </a:lvl4pPr>
      <a:lvl5pPr marL="1511869" algn="l" defTabSz="755934" rtl="0" eaLnBrk="1" latinLnBrk="0" hangingPunct="1">
        <a:defRPr sz="1488" kern="1200">
          <a:solidFill>
            <a:schemeClr val="tx1"/>
          </a:solidFill>
          <a:latin typeface="+mn-lt"/>
          <a:ea typeface="+mn-ea"/>
          <a:cs typeface="+mn-cs"/>
        </a:defRPr>
      </a:lvl5pPr>
      <a:lvl6pPr marL="1889836" algn="l" defTabSz="755934" rtl="0" eaLnBrk="1" latinLnBrk="0" hangingPunct="1">
        <a:defRPr sz="1488" kern="1200">
          <a:solidFill>
            <a:schemeClr val="tx1"/>
          </a:solidFill>
          <a:latin typeface="+mn-lt"/>
          <a:ea typeface="+mn-ea"/>
          <a:cs typeface="+mn-cs"/>
        </a:defRPr>
      </a:lvl6pPr>
      <a:lvl7pPr marL="2267803" algn="l" defTabSz="755934" rtl="0" eaLnBrk="1" latinLnBrk="0" hangingPunct="1">
        <a:defRPr sz="1488" kern="1200">
          <a:solidFill>
            <a:schemeClr val="tx1"/>
          </a:solidFill>
          <a:latin typeface="+mn-lt"/>
          <a:ea typeface="+mn-ea"/>
          <a:cs typeface="+mn-cs"/>
        </a:defRPr>
      </a:lvl7pPr>
      <a:lvl8pPr marL="2645771" algn="l" defTabSz="755934" rtl="0" eaLnBrk="1" latinLnBrk="0" hangingPunct="1">
        <a:defRPr sz="1488" kern="1200">
          <a:solidFill>
            <a:schemeClr val="tx1"/>
          </a:solidFill>
          <a:latin typeface="+mn-lt"/>
          <a:ea typeface="+mn-ea"/>
          <a:cs typeface="+mn-cs"/>
        </a:defRPr>
      </a:lvl8pPr>
      <a:lvl9pPr marL="3023738" algn="l" defTabSz="755934" rtl="0" eaLnBrk="1" latinLnBrk="0" hangingPunct="1">
        <a:defRPr sz="1488"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18" Type="http://schemas.openxmlformats.org/officeDocument/2006/relationships/image" Target="../media/image16.pn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png"/><Relationship Id="rId17" Type="http://schemas.openxmlformats.org/officeDocument/2006/relationships/image" Target="../media/image15.png"/><Relationship Id="rId2" Type="http://schemas.openxmlformats.org/officeDocument/2006/relationships/notesSlide" Target="../notesSlides/notesSlide1.xml"/><Relationship Id="rId16" Type="http://schemas.openxmlformats.org/officeDocument/2006/relationships/image" Target="../media/image14.png"/><Relationship Id="rId20" Type="http://schemas.openxmlformats.org/officeDocument/2006/relationships/image" Target="../media/image18.pn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5" Type="http://schemas.openxmlformats.org/officeDocument/2006/relationships/image" Target="../media/image13.png"/><Relationship Id="rId10" Type="http://schemas.openxmlformats.org/officeDocument/2006/relationships/image" Target="../media/image8.png"/><Relationship Id="rId19" Type="http://schemas.openxmlformats.org/officeDocument/2006/relationships/image" Target="../media/image17.svg"/><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77E507A3-C544-D74F-88C1-4BB1F0B9310D}"/>
              </a:ext>
            </a:extLst>
          </p:cNvPr>
          <p:cNvSpPr/>
          <p:nvPr/>
        </p:nvSpPr>
        <p:spPr>
          <a:xfrm>
            <a:off x="0" y="0"/>
            <a:ext cx="7559675" cy="141512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latin typeface="Arial" panose="020B0604020202020204" pitchFamily="34" charset="0"/>
              <a:cs typeface="Arial" panose="020B0604020202020204" pitchFamily="34" charset="0"/>
            </a:endParaRPr>
          </a:p>
        </p:txBody>
      </p:sp>
      <p:pic>
        <p:nvPicPr>
          <p:cNvPr id="6" name="图片 5">
            <a:extLst>
              <a:ext uri="{FF2B5EF4-FFF2-40B4-BE49-F238E27FC236}">
                <a16:creationId xmlns:a16="http://schemas.microsoft.com/office/drawing/2014/main" id="{93052222-A6C0-6E6B-129F-784AD7CF9E85}"/>
              </a:ext>
            </a:extLst>
          </p:cNvPr>
          <p:cNvPicPr>
            <a:picLocks noChangeAspect="1"/>
          </p:cNvPicPr>
          <p:nvPr/>
        </p:nvPicPr>
        <p:blipFill>
          <a:blip r:embed="rId3"/>
          <a:stretch>
            <a:fillRect/>
          </a:stretch>
        </p:blipFill>
        <p:spPr>
          <a:xfrm>
            <a:off x="0" y="6810"/>
            <a:ext cx="946150" cy="403815"/>
          </a:xfrm>
          <a:prstGeom prst="rect">
            <a:avLst/>
          </a:prstGeom>
        </p:spPr>
      </p:pic>
      <p:sp>
        <p:nvSpPr>
          <p:cNvPr id="7" name="文本框 6">
            <a:extLst>
              <a:ext uri="{FF2B5EF4-FFF2-40B4-BE49-F238E27FC236}">
                <a16:creationId xmlns:a16="http://schemas.microsoft.com/office/drawing/2014/main" id="{2438E931-37CF-1AF4-288B-2E985501F01C}"/>
              </a:ext>
            </a:extLst>
          </p:cNvPr>
          <p:cNvSpPr txBox="1"/>
          <p:nvPr/>
        </p:nvSpPr>
        <p:spPr>
          <a:xfrm>
            <a:off x="2684123" y="34590"/>
            <a:ext cx="2111645" cy="400110"/>
          </a:xfrm>
          <a:prstGeom prst="rect">
            <a:avLst/>
          </a:prstGeom>
          <a:noFill/>
        </p:spPr>
        <p:txBody>
          <a:bodyPr wrap="square" rtlCol="0">
            <a:spAutoFit/>
          </a:bodyPr>
          <a:lstStyle/>
          <a:p>
            <a:pPr algn="ctr"/>
            <a:r>
              <a:rPr lang="en-US" altLang="zh-CN" sz="2000" b="1" dirty="0">
                <a:latin typeface="Arial" panose="020B0604020202020204" pitchFamily="34" charset="0"/>
                <a:cs typeface="Arial" panose="020B0604020202020204" pitchFamily="34" charset="0"/>
              </a:rPr>
              <a:t>Li Tong (Aaron)</a:t>
            </a:r>
            <a:endParaRPr lang="zh-CN" altLang="en-US" sz="2000" b="1" dirty="0">
              <a:latin typeface="Arial" panose="020B0604020202020204" pitchFamily="34" charset="0"/>
              <a:cs typeface="Arial" panose="020B0604020202020204" pitchFamily="34" charset="0"/>
            </a:endParaRPr>
          </a:p>
        </p:txBody>
      </p:sp>
      <p:sp>
        <p:nvSpPr>
          <p:cNvPr id="9" name="文本框 8">
            <a:extLst>
              <a:ext uri="{FF2B5EF4-FFF2-40B4-BE49-F238E27FC236}">
                <a16:creationId xmlns:a16="http://schemas.microsoft.com/office/drawing/2014/main" id="{39E6CD8D-04B7-4950-A784-AEBBBCDE6487}"/>
              </a:ext>
            </a:extLst>
          </p:cNvPr>
          <p:cNvSpPr txBox="1"/>
          <p:nvPr/>
        </p:nvSpPr>
        <p:spPr>
          <a:xfrm>
            <a:off x="-194866" y="387151"/>
            <a:ext cx="7783740" cy="646331"/>
          </a:xfrm>
          <a:prstGeom prst="rect">
            <a:avLst/>
          </a:prstGeom>
          <a:noFill/>
        </p:spPr>
        <p:txBody>
          <a:bodyPr wrap="square" rtlCol="0">
            <a:spAutoFit/>
          </a:bodyPr>
          <a:lstStyle/>
          <a:p>
            <a:pPr algn="ctr"/>
            <a:r>
              <a:rPr lang="en-US" altLang="zh-CN" b="1" dirty="0">
                <a:effectLst/>
                <a:latin typeface="Arial" panose="020B0604020202020204" pitchFamily="34" charset="0"/>
                <a:ea typeface="Calibri" panose="020F0502020204030204" pitchFamily="34" charset="0"/>
                <a:cs typeface="Arial" panose="020B0604020202020204" pitchFamily="34" charset="0"/>
              </a:rPr>
              <a:t>Classification of Diabetic Retinopathy using Residual Learning </a:t>
            </a:r>
          </a:p>
          <a:p>
            <a:pPr algn="ctr"/>
            <a:r>
              <a:rPr lang="en-US" altLang="zh-CN" b="1" dirty="0">
                <a:effectLst/>
                <a:latin typeface="Arial" panose="020B0604020202020204" pitchFamily="34" charset="0"/>
                <a:ea typeface="Calibri" panose="020F0502020204030204" pitchFamily="34" charset="0"/>
                <a:cs typeface="Arial" panose="020B0604020202020204" pitchFamily="34" charset="0"/>
              </a:rPr>
              <a:t>with a Custom Balanced Softmax Loss </a:t>
            </a:r>
            <a:endParaRPr lang="zh-CN" altLang="en-US" b="1" dirty="0">
              <a:latin typeface="Arial" panose="020B0604020202020204" pitchFamily="34" charset="0"/>
              <a:ea typeface="微软雅黑" panose="020B0503020204020204" pitchFamily="34" charset="-122"/>
              <a:cs typeface="Arial" panose="020B0604020202020204" pitchFamily="34" charset="0"/>
            </a:endParaRPr>
          </a:p>
        </p:txBody>
      </p:sp>
      <p:sp>
        <p:nvSpPr>
          <p:cNvPr id="10" name="文本框 9">
            <a:extLst>
              <a:ext uri="{FF2B5EF4-FFF2-40B4-BE49-F238E27FC236}">
                <a16:creationId xmlns:a16="http://schemas.microsoft.com/office/drawing/2014/main" id="{AB033A7D-A13F-42ED-9FFF-FEFE392F2E23}"/>
              </a:ext>
            </a:extLst>
          </p:cNvPr>
          <p:cNvSpPr txBox="1"/>
          <p:nvPr/>
        </p:nvSpPr>
        <p:spPr>
          <a:xfrm>
            <a:off x="689057" y="912076"/>
            <a:ext cx="6353469" cy="276999"/>
          </a:xfrm>
          <a:prstGeom prst="rect">
            <a:avLst/>
          </a:prstGeom>
          <a:noFill/>
        </p:spPr>
        <p:txBody>
          <a:bodyPr wrap="square" rtlCol="0">
            <a:spAutoFit/>
          </a:bodyPr>
          <a:lstStyle/>
          <a:p>
            <a:pPr algn="ctr"/>
            <a:r>
              <a:rPr lang="en-US" altLang="zh-CN" sz="1200" b="1" dirty="0">
                <a:effectLst/>
                <a:latin typeface="Arial" panose="020B0604020202020204" pitchFamily="34" charset="0"/>
                <a:cs typeface="Arial" panose="020B0604020202020204" pitchFamily="34" charset="0"/>
              </a:rPr>
              <a:t>Oxford Brookes University in collaboration with Chengdu University of Technology</a:t>
            </a:r>
            <a:endParaRPr lang="zh-CN" altLang="en-US" sz="1200" b="1" dirty="0">
              <a:latin typeface="Arial" panose="020B0604020202020204" pitchFamily="34" charset="0"/>
              <a:cs typeface="Arial" panose="020B0604020202020204" pitchFamily="34" charset="0"/>
            </a:endParaRPr>
          </a:p>
        </p:txBody>
      </p:sp>
      <p:sp>
        <p:nvSpPr>
          <p:cNvPr id="11" name="文本框 10">
            <a:extLst>
              <a:ext uri="{FF2B5EF4-FFF2-40B4-BE49-F238E27FC236}">
                <a16:creationId xmlns:a16="http://schemas.microsoft.com/office/drawing/2014/main" id="{64CCF577-0062-C4B7-C7C2-861C3ABC7653}"/>
              </a:ext>
            </a:extLst>
          </p:cNvPr>
          <p:cNvSpPr txBox="1"/>
          <p:nvPr/>
        </p:nvSpPr>
        <p:spPr>
          <a:xfrm>
            <a:off x="1073169" y="1089514"/>
            <a:ext cx="5349239" cy="276999"/>
          </a:xfrm>
          <a:prstGeom prst="rect">
            <a:avLst/>
          </a:prstGeom>
          <a:noFill/>
        </p:spPr>
        <p:txBody>
          <a:bodyPr wrap="square" rtlCol="0">
            <a:spAutoFit/>
          </a:bodyPr>
          <a:lstStyle/>
          <a:p>
            <a:pPr algn="ctr"/>
            <a:r>
              <a:rPr lang="en-GB" altLang="zh-CN" sz="1200" b="1" dirty="0">
                <a:effectLst/>
                <a:latin typeface="Arial" panose="020B0604020202020204" pitchFamily="34" charset="0"/>
                <a:cs typeface="Arial" panose="020B0604020202020204" pitchFamily="34" charset="0"/>
              </a:rPr>
              <a:t>Supervised by Dr. </a:t>
            </a:r>
            <a:r>
              <a:rPr lang="en-GB" altLang="zh-CN" sz="1200" b="1" dirty="0">
                <a:effectLst/>
                <a:latin typeface="Arial" panose="020B0604020202020204" pitchFamily="34" charset="0"/>
                <a:ea typeface="等线" panose="02010600030101010101" pitchFamily="2" charset="-122"/>
                <a:cs typeface="Arial" panose="020B0604020202020204" pitchFamily="34" charset="0"/>
              </a:rPr>
              <a:t>Happy Nkanta Monday</a:t>
            </a:r>
            <a:endParaRPr lang="zh-CN" altLang="en-US" sz="1200" b="1" dirty="0">
              <a:latin typeface="Arial" panose="020B0604020202020204" pitchFamily="34" charset="0"/>
              <a:cs typeface="Arial" panose="020B0604020202020204" pitchFamily="34" charset="0"/>
            </a:endParaRPr>
          </a:p>
        </p:txBody>
      </p:sp>
      <p:sp>
        <p:nvSpPr>
          <p:cNvPr id="12" name="矩形: 圆角 11">
            <a:extLst>
              <a:ext uri="{FF2B5EF4-FFF2-40B4-BE49-F238E27FC236}">
                <a16:creationId xmlns:a16="http://schemas.microsoft.com/office/drawing/2014/main" id="{CC6C30FE-7F0D-BB42-43AB-4719B6A008DE}"/>
              </a:ext>
            </a:extLst>
          </p:cNvPr>
          <p:cNvSpPr/>
          <p:nvPr/>
        </p:nvSpPr>
        <p:spPr>
          <a:xfrm>
            <a:off x="35052" y="1457443"/>
            <a:ext cx="7407568" cy="864518"/>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cs typeface="Arial" panose="020B0604020202020204" pitchFamily="34" charset="0"/>
            </a:endParaRPr>
          </a:p>
        </p:txBody>
      </p:sp>
      <p:sp>
        <p:nvSpPr>
          <p:cNvPr id="13" name="文本框 12">
            <a:extLst>
              <a:ext uri="{FF2B5EF4-FFF2-40B4-BE49-F238E27FC236}">
                <a16:creationId xmlns:a16="http://schemas.microsoft.com/office/drawing/2014/main" id="{46CA3CF7-0B66-E7B1-7C63-E57B0C5E02C0}"/>
              </a:ext>
            </a:extLst>
          </p:cNvPr>
          <p:cNvSpPr txBox="1"/>
          <p:nvPr/>
        </p:nvSpPr>
        <p:spPr>
          <a:xfrm>
            <a:off x="2585062" y="1399308"/>
            <a:ext cx="2210706" cy="276999"/>
          </a:xfrm>
          <a:prstGeom prst="rect">
            <a:avLst/>
          </a:prstGeom>
          <a:noFill/>
        </p:spPr>
        <p:txBody>
          <a:bodyPr wrap="square" rtlCol="0">
            <a:spAutoFit/>
          </a:bodyPr>
          <a:lstStyle/>
          <a:p>
            <a:pPr algn="ctr"/>
            <a:r>
              <a:rPr lang="en-GB" altLang="zh-CN" sz="1200" b="1" dirty="0">
                <a:solidFill>
                  <a:srgbClr val="000000"/>
                </a:solidFill>
                <a:effectLst/>
                <a:latin typeface="Arial" panose="020B0604020202020204" pitchFamily="34" charset="0"/>
                <a:cs typeface="Arial" panose="020B0604020202020204" pitchFamily="34" charset="0"/>
              </a:rPr>
              <a:t>Abstract</a:t>
            </a:r>
            <a:endParaRPr lang="zh-CN" altLang="en-US" sz="1200" b="1" dirty="0">
              <a:latin typeface="Arial" panose="020B0604020202020204" pitchFamily="34" charset="0"/>
              <a:cs typeface="Arial" panose="020B0604020202020204" pitchFamily="34" charset="0"/>
            </a:endParaRPr>
          </a:p>
        </p:txBody>
      </p:sp>
      <p:sp>
        <p:nvSpPr>
          <p:cNvPr id="17" name="文本框 16">
            <a:extLst>
              <a:ext uri="{FF2B5EF4-FFF2-40B4-BE49-F238E27FC236}">
                <a16:creationId xmlns:a16="http://schemas.microsoft.com/office/drawing/2014/main" id="{B4B5C317-5E76-B286-F715-208B44A697BF}"/>
              </a:ext>
            </a:extLst>
          </p:cNvPr>
          <p:cNvSpPr txBox="1"/>
          <p:nvPr/>
        </p:nvSpPr>
        <p:spPr>
          <a:xfrm>
            <a:off x="54625" y="1596521"/>
            <a:ext cx="7387995" cy="707886"/>
          </a:xfrm>
          <a:prstGeom prst="rect">
            <a:avLst/>
          </a:prstGeom>
          <a:noFill/>
        </p:spPr>
        <p:txBody>
          <a:bodyPr wrap="square" rtlCol="0">
            <a:spAutoFit/>
          </a:bodyPr>
          <a:lstStyle/>
          <a:p>
            <a:pPr algn="just"/>
            <a:r>
              <a:rPr lang="en-US" altLang="zh-CN" sz="800" dirty="0">
                <a:latin typeface="Arial" panose="020B0604020202020204" pitchFamily="34" charset="0"/>
                <a:cs typeface="Arial" panose="020B0604020202020204" pitchFamily="34" charset="0"/>
              </a:rPr>
              <a:t>This study proposes a </a:t>
            </a:r>
            <a:r>
              <a:rPr lang="en-US" altLang="zh-CN" sz="800" dirty="0" err="1">
                <a:latin typeface="Arial" panose="020B0604020202020204" pitchFamily="34" charset="0"/>
                <a:cs typeface="Arial" panose="020B0604020202020204" pitchFamily="34" charset="0"/>
              </a:rPr>
              <a:t>ResNet</a:t>
            </a:r>
            <a:r>
              <a:rPr lang="en-US" altLang="zh-CN" sz="800" dirty="0">
                <a:latin typeface="Arial" panose="020B0604020202020204" pitchFamily="34" charset="0"/>
                <a:cs typeface="Arial" panose="020B0604020202020204" pitchFamily="34" charset="0"/>
              </a:rPr>
              <a:t>-based deep learning model for Diabetic Retinopathy (DR) classification, using Balanced Softmax Loss to address class imbalance and incorporating SE blocks, wavelet transforms, and attention mechanisms to enhance feature extraction. The model achieved micro-average accuracies of 0.83 (5-class) and 0.87 (4-class) on the APTOS 2019 dataset, with macro-average accuracies of 0.73 and 0.84, respectively. Interpretability was improved using XAI techniques (LIME, Grad-CAM, SHAP). The model was deployed as a real-time web application, demonstrating potential for early DR diagnosis and clinical decision support.</a:t>
            </a:r>
            <a:endParaRPr lang="zh-CN" altLang="en-US" sz="800" dirty="0">
              <a:latin typeface="Arial" panose="020B0604020202020204" pitchFamily="34" charset="0"/>
              <a:cs typeface="Arial" panose="020B0604020202020204" pitchFamily="34" charset="0"/>
            </a:endParaRPr>
          </a:p>
        </p:txBody>
      </p:sp>
      <p:sp>
        <p:nvSpPr>
          <p:cNvPr id="42" name="矩形 41">
            <a:extLst>
              <a:ext uri="{FF2B5EF4-FFF2-40B4-BE49-F238E27FC236}">
                <a16:creationId xmlns:a16="http://schemas.microsoft.com/office/drawing/2014/main" id="{AF4410D8-B080-3B05-82F6-C8B9F98F4350}"/>
              </a:ext>
            </a:extLst>
          </p:cNvPr>
          <p:cNvSpPr/>
          <p:nvPr/>
        </p:nvSpPr>
        <p:spPr>
          <a:xfrm>
            <a:off x="35052" y="2363318"/>
            <a:ext cx="2564789" cy="3719597"/>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43" name="文本框 42">
            <a:extLst>
              <a:ext uri="{FF2B5EF4-FFF2-40B4-BE49-F238E27FC236}">
                <a16:creationId xmlns:a16="http://schemas.microsoft.com/office/drawing/2014/main" id="{E03DA2F3-9536-861F-8031-81EEDB816253}"/>
              </a:ext>
            </a:extLst>
          </p:cNvPr>
          <p:cNvSpPr txBox="1"/>
          <p:nvPr/>
        </p:nvSpPr>
        <p:spPr>
          <a:xfrm>
            <a:off x="516255" y="2298727"/>
            <a:ext cx="1584960" cy="276999"/>
          </a:xfrm>
          <a:prstGeom prst="rect">
            <a:avLst/>
          </a:prstGeom>
          <a:noFill/>
        </p:spPr>
        <p:txBody>
          <a:bodyPr wrap="square" rtlCol="0">
            <a:spAutoFit/>
          </a:bodyPr>
          <a:lstStyle/>
          <a:p>
            <a:pPr algn="ctr"/>
            <a:r>
              <a:rPr lang="en-US" altLang="zh-CN" sz="1200" b="1" dirty="0">
                <a:latin typeface="Arial" panose="020B0604020202020204" pitchFamily="34" charset="0"/>
                <a:cs typeface="Arial" panose="020B0604020202020204" pitchFamily="34" charset="0"/>
              </a:rPr>
              <a:t>Dataset</a:t>
            </a:r>
            <a:endParaRPr lang="zh-CN" altLang="en-US" sz="1200" b="1" dirty="0">
              <a:latin typeface="Arial" panose="020B0604020202020204" pitchFamily="34" charset="0"/>
              <a:cs typeface="Arial" panose="020B0604020202020204" pitchFamily="34" charset="0"/>
            </a:endParaRPr>
          </a:p>
        </p:txBody>
      </p:sp>
      <p:sp>
        <p:nvSpPr>
          <p:cNvPr id="49" name="文本框 48">
            <a:extLst>
              <a:ext uri="{FF2B5EF4-FFF2-40B4-BE49-F238E27FC236}">
                <a16:creationId xmlns:a16="http://schemas.microsoft.com/office/drawing/2014/main" id="{3514D219-169F-E956-15D9-8D0317B8E470}"/>
              </a:ext>
            </a:extLst>
          </p:cNvPr>
          <p:cNvSpPr txBox="1"/>
          <p:nvPr/>
        </p:nvSpPr>
        <p:spPr>
          <a:xfrm>
            <a:off x="237512" y="3448473"/>
            <a:ext cx="2188011" cy="338554"/>
          </a:xfrm>
          <a:prstGeom prst="rect">
            <a:avLst/>
          </a:prstGeom>
          <a:noFill/>
        </p:spPr>
        <p:txBody>
          <a:bodyPr wrap="square" rtlCol="0">
            <a:spAutoFit/>
          </a:bodyPr>
          <a:lstStyle/>
          <a:p>
            <a:pPr algn="ctr"/>
            <a:r>
              <a:rPr lang="en-US" altLang="zh-CN" sz="800" dirty="0">
                <a:latin typeface="Arial" panose="020B0604020202020204" pitchFamily="34" charset="0"/>
                <a:cs typeface="Arial" panose="020B0604020202020204" pitchFamily="34" charset="0"/>
              </a:rPr>
              <a:t>Number of images within APTOS 2019 Blindness Detection (public)</a:t>
            </a:r>
            <a:endParaRPr lang="zh-CN" altLang="en-US" sz="800" dirty="0">
              <a:latin typeface="Arial" panose="020B0604020202020204" pitchFamily="34" charset="0"/>
              <a:cs typeface="Arial" panose="020B0604020202020204" pitchFamily="34" charset="0"/>
            </a:endParaRPr>
          </a:p>
        </p:txBody>
      </p:sp>
      <p:sp>
        <p:nvSpPr>
          <p:cNvPr id="50" name="文本框 49">
            <a:extLst>
              <a:ext uri="{FF2B5EF4-FFF2-40B4-BE49-F238E27FC236}">
                <a16:creationId xmlns:a16="http://schemas.microsoft.com/office/drawing/2014/main" id="{A0DA2714-A02A-EE77-0F3E-2F0C0378D37C}"/>
              </a:ext>
            </a:extLst>
          </p:cNvPr>
          <p:cNvSpPr txBox="1"/>
          <p:nvPr/>
        </p:nvSpPr>
        <p:spPr>
          <a:xfrm>
            <a:off x="91766" y="4234518"/>
            <a:ext cx="2479505" cy="215444"/>
          </a:xfrm>
          <a:prstGeom prst="rect">
            <a:avLst/>
          </a:prstGeom>
          <a:noFill/>
        </p:spPr>
        <p:txBody>
          <a:bodyPr wrap="square" rtlCol="0">
            <a:spAutoFit/>
          </a:bodyPr>
          <a:lstStyle/>
          <a:p>
            <a:pPr algn="ctr"/>
            <a:r>
              <a:rPr lang="en-US" altLang="zh-CN" sz="800" dirty="0">
                <a:latin typeface="Arial" panose="020B0604020202020204" pitchFamily="34" charset="0"/>
                <a:cs typeface="Arial" panose="020B0604020202020204" pitchFamily="34" charset="0"/>
              </a:rPr>
              <a:t>Different Classes of Diabetic Retinopathy</a:t>
            </a:r>
            <a:endParaRPr lang="zh-CN" altLang="en-US" sz="800" dirty="0">
              <a:latin typeface="Arial" panose="020B0604020202020204" pitchFamily="34" charset="0"/>
              <a:cs typeface="Arial" panose="020B0604020202020204" pitchFamily="34" charset="0"/>
            </a:endParaRPr>
          </a:p>
        </p:txBody>
      </p:sp>
      <p:sp>
        <p:nvSpPr>
          <p:cNvPr id="52" name="文本框 51">
            <a:extLst>
              <a:ext uri="{FF2B5EF4-FFF2-40B4-BE49-F238E27FC236}">
                <a16:creationId xmlns:a16="http://schemas.microsoft.com/office/drawing/2014/main" id="{F40E36B0-1BEB-B68F-622F-4742FDC6724F}"/>
              </a:ext>
            </a:extLst>
          </p:cNvPr>
          <p:cNvSpPr txBox="1"/>
          <p:nvPr/>
        </p:nvSpPr>
        <p:spPr>
          <a:xfrm>
            <a:off x="105635" y="5294820"/>
            <a:ext cx="2442028" cy="830997"/>
          </a:xfrm>
          <a:prstGeom prst="rect">
            <a:avLst/>
          </a:prstGeom>
          <a:noFill/>
        </p:spPr>
        <p:txBody>
          <a:bodyPr wrap="square" rtlCol="0">
            <a:spAutoFit/>
          </a:bodyPr>
          <a:lstStyle/>
          <a:p>
            <a:pPr algn="just"/>
            <a:r>
              <a:rPr lang="en-US" altLang="zh-CN" sz="800" b="0" i="0" dirty="0">
                <a:effectLst/>
                <a:latin typeface="Arial" panose="020B0604020202020204" pitchFamily="34" charset="0"/>
                <a:cs typeface="Arial" panose="020B0604020202020204" pitchFamily="34" charset="0"/>
              </a:rPr>
              <a:t>The APTOS 2019 dataset (3662 images) was split into training, validation, and test sets. The training set underwent augmentation (flipping, brightness adjustments, rotations) and preprocessing (center cropping, normalization) to address image artifacts and class imbalance</a:t>
            </a:r>
            <a:r>
              <a:rPr lang="en-US" altLang="zh-CN" sz="800" dirty="0">
                <a:latin typeface="Arial" panose="020B0604020202020204" pitchFamily="34" charset="0"/>
                <a:cs typeface="Arial" panose="020B0604020202020204" pitchFamily="34" charset="0"/>
              </a:rPr>
              <a:t>.</a:t>
            </a:r>
            <a:endParaRPr lang="zh-CN" altLang="en-US" sz="800" dirty="0">
              <a:latin typeface="Arial" panose="020B0604020202020204" pitchFamily="34" charset="0"/>
              <a:cs typeface="Arial" panose="020B0604020202020204" pitchFamily="34" charset="0"/>
            </a:endParaRPr>
          </a:p>
        </p:txBody>
      </p:sp>
      <p:sp>
        <p:nvSpPr>
          <p:cNvPr id="53" name="文本框 52">
            <a:extLst>
              <a:ext uri="{FF2B5EF4-FFF2-40B4-BE49-F238E27FC236}">
                <a16:creationId xmlns:a16="http://schemas.microsoft.com/office/drawing/2014/main" id="{8D2B131D-052C-E18F-25BA-63453F8C93AC}"/>
              </a:ext>
            </a:extLst>
          </p:cNvPr>
          <p:cNvSpPr txBox="1"/>
          <p:nvPr/>
        </p:nvSpPr>
        <p:spPr>
          <a:xfrm>
            <a:off x="126814" y="5050423"/>
            <a:ext cx="2295202" cy="338554"/>
          </a:xfrm>
          <a:prstGeom prst="rect">
            <a:avLst/>
          </a:prstGeom>
          <a:noFill/>
        </p:spPr>
        <p:txBody>
          <a:bodyPr wrap="square" rtlCol="0">
            <a:spAutoFit/>
          </a:bodyPr>
          <a:lstStyle/>
          <a:p>
            <a:pPr algn="ctr"/>
            <a:r>
              <a:rPr lang="en-US" altLang="zh-CN" sz="800" dirty="0">
                <a:latin typeface="Arial" panose="020B0604020202020204" pitchFamily="34" charset="0"/>
                <a:cs typeface="Arial" panose="020B0604020202020204" pitchFamily="34" charset="0"/>
              </a:rPr>
              <a:t>Preprocessed and Augmented Diabetic Retinopathy Classes</a:t>
            </a:r>
            <a:endParaRPr lang="zh-CN" altLang="en-US" sz="800" dirty="0">
              <a:latin typeface="Arial" panose="020B0604020202020204" pitchFamily="34" charset="0"/>
              <a:cs typeface="Arial" panose="020B0604020202020204" pitchFamily="34" charset="0"/>
            </a:endParaRPr>
          </a:p>
        </p:txBody>
      </p:sp>
      <p:sp>
        <p:nvSpPr>
          <p:cNvPr id="58" name="矩形 57">
            <a:extLst>
              <a:ext uri="{FF2B5EF4-FFF2-40B4-BE49-F238E27FC236}">
                <a16:creationId xmlns:a16="http://schemas.microsoft.com/office/drawing/2014/main" id="{3B58E75F-9030-D691-30CC-6CA929CEF303}"/>
              </a:ext>
            </a:extLst>
          </p:cNvPr>
          <p:cNvSpPr/>
          <p:nvPr/>
        </p:nvSpPr>
        <p:spPr>
          <a:xfrm>
            <a:off x="2657442" y="2368578"/>
            <a:ext cx="4785178" cy="295497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cs typeface="Arial" panose="020B0604020202020204" pitchFamily="34" charset="0"/>
            </a:endParaRPr>
          </a:p>
        </p:txBody>
      </p:sp>
      <p:sp>
        <p:nvSpPr>
          <p:cNvPr id="62" name="文本框 61">
            <a:extLst>
              <a:ext uri="{FF2B5EF4-FFF2-40B4-BE49-F238E27FC236}">
                <a16:creationId xmlns:a16="http://schemas.microsoft.com/office/drawing/2014/main" id="{329D64F5-80FC-16CC-E38E-8FFF628308F2}"/>
              </a:ext>
            </a:extLst>
          </p:cNvPr>
          <p:cNvSpPr txBox="1"/>
          <p:nvPr/>
        </p:nvSpPr>
        <p:spPr>
          <a:xfrm>
            <a:off x="4702318" y="2610780"/>
            <a:ext cx="2690280" cy="707886"/>
          </a:xfrm>
          <a:prstGeom prst="rect">
            <a:avLst/>
          </a:prstGeom>
          <a:noFill/>
        </p:spPr>
        <p:txBody>
          <a:bodyPr wrap="square" rtlCol="0">
            <a:spAutoFit/>
          </a:bodyPr>
          <a:lstStyle/>
          <a:p>
            <a:pPr algn="just"/>
            <a:r>
              <a:rPr lang="en-US" altLang="zh-CN" sz="800" dirty="0">
                <a:latin typeface="Arial" panose="020B0604020202020204" pitchFamily="34" charset="0"/>
                <a:cs typeface="Arial" panose="020B0604020202020204" pitchFamily="34" charset="0"/>
              </a:rPr>
              <a:t>This study proposes a deep learning model integrating ResNet blocks, SE modules, learnable wavelet transforms, MHA, and FFN to address class imbalance and improve accuracy through multi-level feature extraction and enhanced selection.</a:t>
            </a:r>
            <a:endParaRPr lang="zh-CN" altLang="en-US" sz="800" dirty="0">
              <a:latin typeface="Arial" panose="020B0604020202020204" pitchFamily="34" charset="0"/>
              <a:cs typeface="Arial" panose="020B0604020202020204" pitchFamily="34" charset="0"/>
            </a:endParaRPr>
          </a:p>
        </p:txBody>
      </p:sp>
      <p:sp>
        <p:nvSpPr>
          <p:cNvPr id="63" name="矩形 62">
            <a:extLst>
              <a:ext uri="{FF2B5EF4-FFF2-40B4-BE49-F238E27FC236}">
                <a16:creationId xmlns:a16="http://schemas.microsoft.com/office/drawing/2014/main" id="{E20FCBD5-D7EF-15EA-19B2-F833A8493C84}"/>
              </a:ext>
            </a:extLst>
          </p:cNvPr>
          <p:cNvSpPr/>
          <p:nvPr/>
        </p:nvSpPr>
        <p:spPr>
          <a:xfrm>
            <a:off x="35052" y="6136101"/>
            <a:ext cx="2547367" cy="366195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cs typeface="Arial" panose="020B0604020202020204" pitchFamily="34" charset="0"/>
            </a:endParaRPr>
          </a:p>
        </p:txBody>
      </p:sp>
      <p:sp>
        <p:nvSpPr>
          <p:cNvPr id="64" name="矩形 63">
            <a:extLst>
              <a:ext uri="{FF2B5EF4-FFF2-40B4-BE49-F238E27FC236}">
                <a16:creationId xmlns:a16="http://schemas.microsoft.com/office/drawing/2014/main" id="{491DB67D-1DCF-2F2D-2DED-9B3B384CDF90}"/>
              </a:ext>
            </a:extLst>
          </p:cNvPr>
          <p:cNvSpPr/>
          <p:nvPr/>
        </p:nvSpPr>
        <p:spPr>
          <a:xfrm>
            <a:off x="2652656" y="5387536"/>
            <a:ext cx="4789964" cy="295881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66" name="文本框 65">
            <a:extLst>
              <a:ext uri="{FF2B5EF4-FFF2-40B4-BE49-F238E27FC236}">
                <a16:creationId xmlns:a16="http://schemas.microsoft.com/office/drawing/2014/main" id="{AF92803D-BBE8-B8A9-0EB6-02F09E8868A8}"/>
              </a:ext>
            </a:extLst>
          </p:cNvPr>
          <p:cNvSpPr txBox="1"/>
          <p:nvPr/>
        </p:nvSpPr>
        <p:spPr>
          <a:xfrm>
            <a:off x="4363333" y="2325885"/>
            <a:ext cx="2172051" cy="276999"/>
          </a:xfrm>
          <a:prstGeom prst="rect">
            <a:avLst/>
          </a:prstGeom>
          <a:noFill/>
        </p:spPr>
        <p:txBody>
          <a:bodyPr wrap="square" rtlCol="0">
            <a:spAutoFit/>
          </a:bodyPr>
          <a:lstStyle/>
          <a:p>
            <a:r>
              <a:rPr lang="en-GB" altLang="zh-CN" sz="1200" b="1" dirty="0">
                <a:solidFill>
                  <a:srgbClr val="000000"/>
                </a:solidFill>
                <a:effectLst/>
                <a:latin typeface="Arial" panose="020B0604020202020204" pitchFamily="34" charset="0"/>
                <a:cs typeface="Arial" panose="020B0604020202020204" pitchFamily="34" charset="0"/>
              </a:rPr>
              <a:t>Model Structure</a:t>
            </a:r>
            <a:endParaRPr lang="zh-CN" altLang="en-US" sz="1200" b="1" dirty="0">
              <a:latin typeface="Arial" panose="020B0604020202020204" pitchFamily="34" charset="0"/>
              <a:cs typeface="Arial" panose="020B0604020202020204" pitchFamily="34" charset="0"/>
            </a:endParaRPr>
          </a:p>
        </p:txBody>
      </p:sp>
      <p:sp>
        <p:nvSpPr>
          <p:cNvPr id="74" name="文本框 73">
            <a:extLst>
              <a:ext uri="{FF2B5EF4-FFF2-40B4-BE49-F238E27FC236}">
                <a16:creationId xmlns:a16="http://schemas.microsoft.com/office/drawing/2014/main" id="{DDDD345E-BAB5-053C-84E0-AE0C978DC911}"/>
              </a:ext>
            </a:extLst>
          </p:cNvPr>
          <p:cNvSpPr txBox="1"/>
          <p:nvPr/>
        </p:nvSpPr>
        <p:spPr>
          <a:xfrm>
            <a:off x="2593678" y="8005968"/>
            <a:ext cx="4896836" cy="338554"/>
          </a:xfrm>
          <a:prstGeom prst="rect">
            <a:avLst/>
          </a:prstGeom>
          <a:noFill/>
        </p:spPr>
        <p:txBody>
          <a:bodyPr wrap="square" rtlCol="0">
            <a:spAutoFit/>
          </a:bodyPr>
          <a:lstStyle/>
          <a:p>
            <a:pPr algn="just"/>
            <a:r>
              <a:rPr lang="en-US" sz="800" dirty="0">
                <a:latin typeface="Arial" panose="020B0604020202020204" pitchFamily="34" charset="0"/>
                <a:cs typeface="Arial" panose="020B0604020202020204" pitchFamily="34" charset="0"/>
              </a:rPr>
              <a:t>The above figures collectively demonstrate the model's training progress, classification performance, and evaluation metrics, providing a comprehensive overview of its effectiveness and reliability.</a:t>
            </a:r>
            <a:endParaRPr lang="en-GB" sz="800" dirty="0">
              <a:latin typeface="Arial" panose="020B0604020202020204" pitchFamily="34" charset="0"/>
              <a:cs typeface="Arial" panose="020B0604020202020204" pitchFamily="34" charset="0"/>
            </a:endParaRPr>
          </a:p>
        </p:txBody>
      </p:sp>
      <p:sp>
        <p:nvSpPr>
          <p:cNvPr id="87" name="文本框 86">
            <a:extLst>
              <a:ext uri="{FF2B5EF4-FFF2-40B4-BE49-F238E27FC236}">
                <a16:creationId xmlns:a16="http://schemas.microsoft.com/office/drawing/2014/main" id="{808765F7-190B-AC5B-AB42-DF6BA3967174}"/>
              </a:ext>
            </a:extLst>
          </p:cNvPr>
          <p:cNvSpPr txBox="1"/>
          <p:nvPr/>
        </p:nvSpPr>
        <p:spPr>
          <a:xfrm>
            <a:off x="4288977" y="5376088"/>
            <a:ext cx="1996283" cy="276999"/>
          </a:xfrm>
          <a:prstGeom prst="rect">
            <a:avLst/>
          </a:prstGeom>
          <a:noFill/>
        </p:spPr>
        <p:txBody>
          <a:bodyPr wrap="square" rtlCol="0">
            <a:spAutoFit/>
          </a:bodyPr>
          <a:lstStyle/>
          <a:p>
            <a:r>
              <a:rPr lang="en-GB" sz="1200" b="1" dirty="0">
                <a:latin typeface="Arial" panose="020B0604020202020204" pitchFamily="34" charset="0"/>
                <a:cs typeface="Arial" panose="020B0604020202020204" pitchFamily="34" charset="0"/>
              </a:rPr>
              <a:t>Model evaluation</a:t>
            </a:r>
          </a:p>
        </p:txBody>
      </p:sp>
      <p:sp>
        <p:nvSpPr>
          <p:cNvPr id="95" name="文本框 94">
            <a:extLst>
              <a:ext uri="{FF2B5EF4-FFF2-40B4-BE49-F238E27FC236}">
                <a16:creationId xmlns:a16="http://schemas.microsoft.com/office/drawing/2014/main" id="{62EE844E-56A6-8D41-94F4-FB3192482F92}"/>
              </a:ext>
            </a:extLst>
          </p:cNvPr>
          <p:cNvSpPr txBox="1"/>
          <p:nvPr/>
        </p:nvSpPr>
        <p:spPr>
          <a:xfrm>
            <a:off x="105635" y="6093817"/>
            <a:ext cx="2500470" cy="276999"/>
          </a:xfrm>
          <a:prstGeom prst="rect">
            <a:avLst/>
          </a:prstGeom>
          <a:noFill/>
        </p:spPr>
        <p:txBody>
          <a:bodyPr wrap="square" rtlCol="0">
            <a:spAutoFit/>
          </a:bodyPr>
          <a:lstStyle/>
          <a:p>
            <a:pPr algn="ctr"/>
            <a:r>
              <a:rPr lang="en-GB" sz="1200" b="1" dirty="0">
                <a:latin typeface="Arial" panose="020B0604020202020204" pitchFamily="34" charset="0"/>
                <a:cs typeface="Arial" panose="020B0604020202020204" pitchFamily="34" charset="0"/>
              </a:rPr>
              <a:t>Model Visualization (XAI)</a:t>
            </a:r>
          </a:p>
        </p:txBody>
      </p:sp>
      <p:sp>
        <p:nvSpPr>
          <p:cNvPr id="96" name="矩形 95">
            <a:extLst>
              <a:ext uri="{FF2B5EF4-FFF2-40B4-BE49-F238E27FC236}">
                <a16:creationId xmlns:a16="http://schemas.microsoft.com/office/drawing/2014/main" id="{0C372BCB-9E1A-A859-4AB8-936D424CAE8F}"/>
              </a:ext>
            </a:extLst>
          </p:cNvPr>
          <p:cNvSpPr/>
          <p:nvPr/>
        </p:nvSpPr>
        <p:spPr>
          <a:xfrm>
            <a:off x="2631462" y="8369609"/>
            <a:ext cx="4821269" cy="1428441"/>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latin typeface="Arial" panose="020B0604020202020204" pitchFamily="34" charset="0"/>
              <a:cs typeface="Arial" panose="020B0604020202020204" pitchFamily="34" charset="0"/>
            </a:endParaRPr>
          </a:p>
        </p:txBody>
      </p:sp>
      <p:sp>
        <p:nvSpPr>
          <p:cNvPr id="5" name="矩形 4">
            <a:extLst>
              <a:ext uri="{FF2B5EF4-FFF2-40B4-BE49-F238E27FC236}">
                <a16:creationId xmlns:a16="http://schemas.microsoft.com/office/drawing/2014/main" id="{4532927F-36F3-3E68-A5E1-0F09B0DCD32C}"/>
              </a:ext>
            </a:extLst>
          </p:cNvPr>
          <p:cNvSpPr/>
          <p:nvPr/>
        </p:nvSpPr>
        <p:spPr>
          <a:xfrm>
            <a:off x="44465" y="9843190"/>
            <a:ext cx="7407568" cy="604885"/>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latin typeface="Arial" panose="020B0604020202020204" pitchFamily="34" charset="0"/>
              <a:cs typeface="Arial" panose="020B0604020202020204" pitchFamily="34" charset="0"/>
            </a:endParaRPr>
          </a:p>
        </p:txBody>
      </p:sp>
      <p:sp>
        <p:nvSpPr>
          <p:cNvPr id="8" name="文本框 7">
            <a:extLst>
              <a:ext uri="{FF2B5EF4-FFF2-40B4-BE49-F238E27FC236}">
                <a16:creationId xmlns:a16="http://schemas.microsoft.com/office/drawing/2014/main" id="{4C0DF249-32B7-3015-348D-3F3AB3BF5D99}"/>
              </a:ext>
            </a:extLst>
          </p:cNvPr>
          <p:cNvSpPr txBox="1"/>
          <p:nvPr/>
        </p:nvSpPr>
        <p:spPr>
          <a:xfrm>
            <a:off x="3076596" y="8317896"/>
            <a:ext cx="3073984" cy="276999"/>
          </a:xfrm>
          <a:prstGeom prst="rect">
            <a:avLst/>
          </a:prstGeom>
          <a:noFill/>
        </p:spPr>
        <p:txBody>
          <a:bodyPr wrap="square" rtlCol="0">
            <a:spAutoFit/>
          </a:bodyPr>
          <a:lstStyle/>
          <a:p>
            <a:r>
              <a:rPr lang="en-GB" altLang="zh-CN" sz="1200" b="1" dirty="0">
                <a:effectLst/>
                <a:latin typeface="Arial" panose="020B0604020202020204" pitchFamily="34" charset="0"/>
                <a:cs typeface="Arial" panose="020B0604020202020204" pitchFamily="34" charset="0"/>
              </a:rPr>
              <a:t>WEB APPLICATION DEVELOPMENT</a:t>
            </a:r>
            <a:endParaRPr lang="en-GB" sz="1200" b="1" dirty="0">
              <a:latin typeface="Arial" panose="020B0604020202020204" pitchFamily="34" charset="0"/>
              <a:cs typeface="Arial" panose="020B0604020202020204" pitchFamily="34" charset="0"/>
            </a:endParaRPr>
          </a:p>
        </p:txBody>
      </p:sp>
      <p:sp>
        <p:nvSpPr>
          <p:cNvPr id="14" name="文本框 13">
            <a:extLst>
              <a:ext uri="{FF2B5EF4-FFF2-40B4-BE49-F238E27FC236}">
                <a16:creationId xmlns:a16="http://schemas.microsoft.com/office/drawing/2014/main" id="{0B2E8809-7941-F686-055D-987EC414E9C4}"/>
              </a:ext>
            </a:extLst>
          </p:cNvPr>
          <p:cNvSpPr txBox="1"/>
          <p:nvPr/>
        </p:nvSpPr>
        <p:spPr>
          <a:xfrm>
            <a:off x="3112745" y="9801328"/>
            <a:ext cx="1618002" cy="276999"/>
          </a:xfrm>
          <a:prstGeom prst="rect">
            <a:avLst/>
          </a:prstGeom>
          <a:noFill/>
        </p:spPr>
        <p:txBody>
          <a:bodyPr wrap="square" rtlCol="0">
            <a:spAutoFit/>
          </a:bodyPr>
          <a:lstStyle/>
          <a:p>
            <a:r>
              <a:rPr lang="en-GB" altLang="zh-CN" sz="1200" b="1" dirty="0">
                <a:solidFill>
                  <a:srgbClr val="000000"/>
                </a:solidFill>
                <a:effectLst/>
                <a:latin typeface="Arial" panose="020B0604020202020204" pitchFamily="34" charset="0"/>
                <a:cs typeface="Arial" panose="020B0604020202020204" pitchFamily="34" charset="0"/>
              </a:rPr>
              <a:t>Future work</a:t>
            </a:r>
            <a:endParaRPr lang="en-GB" sz="1200" b="1" dirty="0">
              <a:latin typeface="Arial" panose="020B0604020202020204" pitchFamily="34" charset="0"/>
              <a:cs typeface="Arial" panose="020B0604020202020204" pitchFamily="34" charset="0"/>
            </a:endParaRPr>
          </a:p>
        </p:txBody>
      </p:sp>
      <p:sp>
        <p:nvSpPr>
          <p:cNvPr id="15" name="文本框 14">
            <a:extLst>
              <a:ext uri="{FF2B5EF4-FFF2-40B4-BE49-F238E27FC236}">
                <a16:creationId xmlns:a16="http://schemas.microsoft.com/office/drawing/2014/main" id="{B7B07FD1-5250-8B5B-CB61-857B61278A83}"/>
              </a:ext>
            </a:extLst>
          </p:cNvPr>
          <p:cNvSpPr txBox="1"/>
          <p:nvPr/>
        </p:nvSpPr>
        <p:spPr>
          <a:xfrm>
            <a:off x="4375434" y="9533405"/>
            <a:ext cx="1895485" cy="215444"/>
          </a:xfrm>
          <a:prstGeom prst="rect">
            <a:avLst/>
          </a:prstGeom>
          <a:noFill/>
        </p:spPr>
        <p:txBody>
          <a:bodyPr wrap="square" rtlCol="0">
            <a:spAutoFit/>
          </a:bodyPr>
          <a:lstStyle/>
          <a:p>
            <a:pPr algn="ctr"/>
            <a:r>
              <a:rPr lang="en-GB" sz="800" dirty="0">
                <a:latin typeface="Arial" panose="020B0604020202020204" pitchFamily="34" charset="0"/>
                <a:cs typeface="Arial" panose="020B0604020202020204" pitchFamily="34" charset="0"/>
              </a:rPr>
              <a:t>GUI</a:t>
            </a:r>
          </a:p>
        </p:txBody>
      </p:sp>
      <p:sp>
        <p:nvSpPr>
          <p:cNvPr id="19" name="文本框 18">
            <a:extLst>
              <a:ext uri="{FF2B5EF4-FFF2-40B4-BE49-F238E27FC236}">
                <a16:creationId xmlns:a16="http://schemas.microsoft.com/office/drawing/2014/main" id="{6F3FDEAF-975F-12D1-495A-C76C2B3EE8F5}"/>
              </a:ext>
            </a:extLst>
          </p:cNvPr>
          <p:cNvSpPr txBox="1"/>
          <p:nvPr/>
        </p:nvSpPr>
        <p:spPr>
          <a:xfrm>
            <a:off x="6242172" y="8481505"/>
            <a:ext cx="1228666" cy="1200329"/>
          </a:xfrm>
          <a:prstGeom prst="rect">
            <a:avLst/>
          </a:prstGeom>
          <a:noFill/>
        </p:spPr>
        <p:txBody>
          <a:bodyPr wrap="square" rtlCol="0">
            <a:spAutoFit/>
          </a:bodyPr>
          <a:lstStyle/>
          <a:p>
            <a:pPr algn="just"/>
            <a:r>
              <a:rPr lang="en-US" altLang="zh-CN" sz="800" dirty="0">
                <a:solidFill>
                  <a:schemeClr val="tx1"/>
                </a:solidFill>
                <a:latin typeface="Arial" panose="020B0604020202020204" pitchFamily="34" charset="0"/>
                <a:cs typeface="Arial" panose="020B0604020202020204" pitchFamily="34" charset="0"/>
              </a:rPr>
              <a:t>A Graphical User Interface (GUI) was designed using Flask to deploy the trained model on a web platform. It allows users to upload retinal images and receive predictions.</a:t>
            </a:r>
            <a:endParaRPr lang="en-GB" sz="800" dirty="0">
              <a:latin typeface="Arial" panose="020B0604020202020204" pitchFamily="34" charset="0"/>
              <a:cs typeface="Arial" panose="020B0604020202020204" pitchFamily="34" charset="0"/>
            </a:endParaRPr>
          </a:p>
        </p:txBody>
      </p:sp>
      <p:sp>
        <p:nvSpPr>
          <p:cNvPr id="20" name="文本框 19">
            <a:extLst>
              <a:ext uri="{FF2B5EF4-FFF2-40B4-BE49-F238E27FC236}">
                <a16:creationId xmlns:a16="http://schemas.microsoft.com/office/drawing/2014/main" id="{2674CA04-BC08-E046-BDC3-41CC1EEACBAA}"/>
              </a:ext>
            </a:extLst>
          </p:cNvPr>
          <p:cNvSpPr txBox="1"/>
          <p:nvPr/>
        </p:nvSpPr>
        <p:spPr>
          <a:xfrm>
            <a:off x="237512" y="9988189"/>
            <a:ext cx="7296756" cy="830997"/>
          </a:xfrm>
          <a:prstGeom prst="rect">
            <a:avLst/>
          </a:prstGeom>
          <a:noFill/>
        </p:spPr>
        <p:txBody>
          <a:bodyPr wrap="square" numCol="3" rtlCol="0">
            <a:spAutoFit/>
          </a:bodyPr>
          <a:lstStyle/>
          <a:p>
            <a:r>
              <a:rPr lang="zh-CN" altLang="zh-CN" sz="800" dirty="0">
                <a:latin typeface="Arial" panose="020B0604020202020204" pitchFamily="34" charset="0"/>
                <a:cs typeface="Arial" panose="020B0604020202020204" pitchFamily="34" charset="0"/>
              </a:rPr>
              <a:t>🔹 </a:t>
            </a:r>
            <a:r>
              <a:rPr lang="en-US" altLang="zh-CN" sz="800" b="1" dirty="0">
                <a:latin typeface="Arial" panose="020B0604020202020204" pitchFamily="34" charset="0"/>
                <a:cs typeface="Arial" panose="020B0604020202020204" pitchFamily="34" charset="0"/>
              </a:rPr>
              <a:t>Pretrained model integration</a:t>
            </a:r>
            <a:br>
              <a:rPr lang="en-US" altLang="zh-CN" sz="800" dirty="0">
                <a:latin typeface="Arial" panose="020B0604020202020204" pitchFamily="34" charset="0"/>
                <a:cs typeface="Arial" panose="020B0604020202020204" pitchFamily="34" charset="0"/>
              </a:rPr>
            </a:br>
            <a:r>
              <a:rPr lang="en-US" altLang="zh-CN" sz="800" dirty="0">
                <a:latin typeface="Arial" panose="020B0604020202020204" pitchFamily="34" charset="0"/>
                <a:cs typeface="Arial" panose="020B0604020202020204" pitchFamily="34" charset="0"/>
              </a:rPr>
              <a:t>To boost classification accuracy and improve handling of class imbalance</a:t>
            </a:r>
          </a:p>
          <a:p>
            <a:endParaRPr lang="en-US" altLang="zh-CN" sz="800" dirty="0">
              <a:latin typeface="Arial" panose="020B0604020202020204" pitchFamily="34" charset="0"/>
              <a:cs typeface="Arial" panose="020B0604020202020204" pitchFamily="34" charset="0"/>
            </a:endParaRPr>
          </a:p>
          <a:p>
            <a:endParaRPr lang="en-US" altLang="zh-CN" sz="800" dirty="0">
              <a:latin typeface="Arial" panose="020B0604020202020204" pitchFamily="34" charset="0"/>
              <a:cs typeface="Arial" panose="020B0604020202020204" pitchFamily="34" charset="0"/>
            </a:endParaRPr>
          </a:p>
          <a:p>
            <a:endParaRPr lang="en-US" altLang="zh-CN" sz="800" dirty="0">
              <a:latin typeface="Arial" panose="020B0604020202020204" pitchFamily="34" charset="0"/>
              <a:cs typeface="Arial" panose="020B0604020202020204" pitchFamily="34" charset="0"/>
            </a:endParaRPr>
          </a:p>
          <a:p>
            <a:r>
              <a:rPr lang="zh-CN" altLang="zh-CN" sz="800" dirty="0">
                <a:latin typeface="Arial" panose="020B0604020202020204" pitchFamily="34" charset="0"/>
                <a:cs typeface="Arial" panose="020B0604020202020204" pitchFamily="34" charset="0"/>
              </a:rPr>
              <a:t>🔹 </a:t>
            </a:r>
            <a:r>
              <a:rPr lang="en-US" altLang="zh-CN" sz="800" b="1" dirty="0">
                <a:latin typeface="Arial" panose="020B0604020202020204" pitchFamily="34" charset="0"/>
                <a:cs typeface="Arial" panose="020B0604020202020204" pitchFamily="34" charset="0"/>
              </a:rPr>
              <a:t>Lightweight model exploration</a:t>
            </a:r>
            <a:br>
              <a:rPr lang="en-US" altLang="zh-CN" sz="800" dirty="0">
                <a:latin typeface="Arial" panose="020B0604020202020204" pitchFamily="34" charset="0"/>
                <a:cs typeface="Arial" panose="020B0604020202020204" pitchFamily="34" charset="0"/>
              </a:rPr>
            </a:br>
            <a:r>
              <a:rPr lang="en-US" altLang="zh-CN" sz="800" dirty="0">
                <a:latin typeface="Arial" panose="020B0604020202020204" pitchFamily="34" charset="0"/>
                <a:cs typeface="Arial" panose="020B0604020202020204" pitchFamily="34" charset="0"/>
              </a:rPr>
              <a:t>To reduce training time and enable faster, more efficient deployment.</a:t>
            </a:r>
          </a:p>
          <a:p>
            <a:endParaRPr lang="en-US" altLang="zh-CN" sz="800" dirty="0">
              <a:latin typeface="Arial" panose="020B0604020202020204" pitchFamily="34" charset="0"/>
              <a:cs typeface="Arial" panose="020B0604020202020204" pitchFamily="34" charset="0"/>
            </a:endParaRPr>
          </a:p>
          <a:p>
            <a:endParaRPr lang="en-US" altLang="zh-CN" sz="800" dirty="0">
              <a:latin typeface="Arial" panose="020B0604020202020204" pitchFamily="34" charset="0"/>
              <a:cs typeface="Arial" panose="020B0604020202020204" pitchFamily="34" charset="0"/>
            </a:endParaRPr>
          </a:p>
          <a:p>
            <a:endParaRPr lang="en-US" altLang="zh-CN" sz="800" dirty="0">
              <a:latin typeface="Arial" panose="020B0604020202020204" pitchFamily="34" charset="0"/>
              <a:cs typeface="Arial" panose="020B0604020202020204" pitchFamily="34" charset="0"/>
            </a:endParaRPr>
          </a:p>
          <a:p>
            <a:r>
              <a:rPr lang="zh-CN" altLang="zh-CN" sz="800" dirty="0">
                <a:latin typeface="Arial" panose="020B0604020202020204" pitchFamily="34" charset="0"/>
                <a:cs typeface="Arial" panose="020B0604020202020204" pitchFamily="34" charset="0"/>
              </a:rPr>
              <a:t>🔹 </a:t>
            </a:r>
            <a:r>
              <a:rPr lang="en-US" altLang="zh-CN" sz="800" b="1" dirty="0">
                <a:latin typeface="Arial" panose="020B0604020202020204" pitchFamily="34" charset="0"/>
                <a:cs typeface="Arial" panose="020B0604020202020204" pitchFamily="34" charset="0"/>
              </a:rPr>
              <a:t>Cross-dataset generalization</a:t>
            </a:r>
            <a:br>
              <a:rPr lang="en-US" altLang="zh-CN" sz="800" dirty="0">
                <a:latin typeface="Arial" panose="020B0604020202020204" pitchFamily="34" charset="0"/>
                <a:cs typeface="Arial" panose="020B0604020202020204" pitchFamily="34" charset="0"/>
              </a:rPr>
            </a:br>
            <a:r>
              <a:rPr lang="en-US" altLang="zh-CN" sz="800" dirty="0">
                <a:latin typeface="Arial" panose="020B0604020202020204" pitchFamily="34" charset="0"/>
                <a:cs typeface="Arial" panose="020B0604020202020204" pitchFamily="34" charset="0"/>
              </a:rPr>
              <a:t>To evaluate performance on other imbalanced medical image datasets.</a:t>
            </a:r>
          </a:p>
          <a:p>
            <a:endParaRPr lang="zh-CN" altLang="en-US" sz="800" dirty="0">
              <a:latin typeface="Arial" panose="020B0604020202020204" pitchFamily="34" charset="0"/>
              <a:cs typeface="Arial" panose="020B0604020202020204" pitchFamily="34" charset="0"/>
            </a:endParaRPr>
          </a:p>
          <a:p>
            <a:pPr algn="just"/>
            <a:endParaRPr lang="en-GB" sz="800" dirty="0">
              <a:latin typeface="Arial" panose="020B0604020202020204" pitchFamily="34" charset="0"/>
              <a:cs typeface="Arial" panose="020B0604020202020204" pitchFamily="34" charset="0"/>
            </a:endParaRPr>
          </a:p>
        </p:txBody>
      </p:sp>
      <p:sp>
        <p:nvSpPr>
          <p:cNvPr id="21" name="文本框 20">
            <a:extLst>
              <a:ext uri="{FF2B5EF4-FFF2-40B4-BE49-F238E27FC236}">
                <a16:creationId xmlns:a16="http://schemas.microsoft.com/office/drawing/2014/main" id="{D009221E-7B05-36D9-CE05-EEC5C8C5B8BE}"/>
              </a:ext>
            </a:extLst>
          </p:cNvPr>
          <p:cNvSpPr txBox="1"/>
          <p:nvPr/>
        </p:nvSpPr>
        <p:spPr>
          <a:xfrm>
            <a:off x="-29298" y="9169175"/>
            <a:ext cx="2686740" cy="584775"/>
          </a:xfrm>
          <a:prstGeom prst="rect">
            <a:avLst/>
          </a:prstGeom>
          <a:noFill/>
        </p:spPr>
        <p:txBody>
          <a:bodyPr wrap="square" rtlCol="0">
            <a:spAutoFit/>
          </a:bodyPr>
          <a:lstStyle/>
          <a:p>
            <a:pPr algn="just"/>
            <a:r>
              <a:rPr lang="en-US" sz="800" dirty="0">
                <a:latin typeface="Arial" panose="020B0604020202020204" pitchFamily="34" charset="0"/>
                <a:cs typeface="Arial" panose="020B0604020202020204" pitchFamily="34" charset="0"/>
              </a:rPr>
              <a:t>XAI techniques (LIME, Grad-CAM, SHAP) were used in this study to enhance the interpretability of the deep learning model, providing insights into its decision-making process for medical imaging.</a:t>
            </a:r>
            <a:endParaRPr lang="en-GB" sz="800" dirty="0">
              <a:latin typeface="Arial" panose="020B0604020202020204" pitchFamily="34" charset="0"/>
              <a:cs typeface="Arial" panose="020B0604020202020204" pitchFamily="34" charset="0"/>
            </a:endParaRPr>
          </a:p>
        </p:txBody>
      </p:sp>
      <p:pic>
        <p:nvPicPr>
          <p:cNvPr id="18" name="图片 17">
            <a:extLst>
              <a:ext uri="{FF2B5EF4-FFF2-40B4-BE49-F238E27FC236}">
                <a16:creationId xmlns:a16="http://schemas.microsoft.com/office/drawing/2014/main" id="{BDD2C417-5B9D-AAC1-3AEB-9FCDD70517DB}"/>
              </a:ext>
            </a:extLst>
          </p:cNvPr>
          <p:cNvPicPr>
            <a:picLocks noChangeAspect="1"/>
          </p:cNvPicPr>
          <p:nvPr/>
        </p:nvPicPr>
        <p:blipFill>
          <a:blip r:embed="rId4"/>
          <a:stretch>
            <a:fillRect/>
          </a:stretch>
        </p:blipFill>
        <p:spPr>
          <a:xfrm>
            <a:off x="4674326" y="8549401"/>
            <a:ext cx="1304538" cy="1003586"/>
          </a:xfrm>
          <a:prstGeom prst="rect">
            <a:avLst/>
          </a:prstGeom>
        </p:spPr>
      </p:pic>
      <p:pic>
        <p:nvPicPr>
          <p:cNvPr id="23" name="图片 22">
            <a:extLst>
              <a:ext uri="{FF2B5EF4-FFF2-40B4-BE49-F238E27FC236}">
                <a16:creationId xmlns:a16="http://schemas.microsoft.com/office/drawing/2014/main" id="{DF4B50AE-FCB3-06EB-80BD-1D301365B0B8}"/>
              </a:ext>
            </a:extLst>
          </p:cNvPr>
          <p:cNvPicPr>
            <a:picLocks noChangeAspect="1"/>
          </p:cNvPicPr>
          <p:nvPr/>
        </p:nvPicPr>
        <p:blipFill>
          <a:blip r:embed="rId5"/>
          <a:stretch>
            <a:fillRect/>
          </a:stretch>
        </p:blipFill>
        <p:spPr>
          <a:xfrm>
            <a:off x="2757572" y="8545064"/>
            <a:ext cx="1807766" cy="1027539"/>
          </a:xfrm>
          <a:prstGeom prst="rect">
            <a:avLst/>
          </a:prstGeom>
        </p:spPr>
      </p:pic>
      <p:sp>
        <p:nvSpPr>
          <p:cNvPr id="26" name="文本框 25">
            <a:extLst>
              <a:ext uri="{FF2B5EF4-FFF2-40B4-BE49-F238E27FC236}">
                <a16:creationId xmlns:a16="http://schemas.microsoft.com/office/drawing/2014/main" id="{B6AA45F0-EC41-1E9C-2894-1473902935D2}"/>
              </a:ext>
            </a:extLst>
          </p:cNvPr>
          <p:cNvSpPr txBox="1"/>
          <p:nvPr/>
        </p:nvSpPr>
        <p:spPr>
          <a:xfrm>
            <a:off x="2917719" y="9566200"/>
            <a:ext cx="1526921" cy="215444"/>
          </a:xfrm>
          <a:prstGeom prst="rect">
            <a:avLst/>
          </a:prstGeom>
          <a:noFill/>
        </p:spPr>
        <p:txBody>
          <a:bodyPr wrap="square" rtlCol="0">
            <a:spAutoFit/>
          </a:bodyPr>
          <a:lstStyle/>
          <a:p>
            <a:pPr algn="ctr"/>
            <a:r>
              <a:rPr lang="en-US" altLang="zh-CN" sz="800" dirty="0">
                <a:effectLst/>
                <a:latin typeface="Arial" panose="020B0604020202020204" pitchFamily="34" charset="0"/>
                <a:ea typeface="Calibri" panose="020F0502020204030204" pitchFamily="34" charset="0"/>
                <a:cs typeface="Arial" panose="020B0604020202020204" pitchFamily="34" charset="0"/>
              </a:rPr>
              <a:t>Main Page</a:t>
            </a:r>
            <a:endParaRPr lang="zh-CN" altLang="en-US" sz="800" dirty="0">
              <a:latin typeface="Arial" panose="020B0604020202020204" pitchFamily="34" charset="0"/>
              <a:cs typeface="Arial" panose="020B0604020202020204" pitchFamily="34" charset="0"/>
            </a:endParaRPr>
          </a:p>
        </p:txBody>
      </p:sp>
      <p:pic>
        <p:nvPicPr>
          <p:cNvPr id="27" name="图片 26">
            <a:extLst>
              <a:ext uri="{FF2B5EF4-FFF2-40B4-BE49-F238E27FC236}">
                <a16:creationId xmlns:a16="http://schemas.microsoft.com/office/drawing/2014/main" id="{C43C0073-230C-A0C2-6953-F4780C419B72}"/>
              </a:ext>
            </a:extLst>
          </p:cNvPr>
          <p:cNvPicPr>
            <a:picLocks noChangeAspect="1"/>
          </p:cNvPicPr>
          <p:nvPr/>
        </p:nvPicPr>
        <p:blipFill>
          <a:blip r:embed="rId6"/>
          <a:stretch>
            <a:fillRect/>
          </a:stretch>
        </p:blipFill>
        <p:spPr>
          <a:xfrm>
            <a:off x="2746758" y="2608698"/>
            <a:ext cx="1986376" cy="2376089"/>
          </a:xfrm>
          <a:prstGeom prst="rect">
            <a:avLst/>
          </a:prstGeom>
        </p:spPr>
      </p:pic>
      <p:pic>
        <p:nvPicPr>
          <p:cNvPr id="28" name="图片 27">
            <a:extLst>
              <a:ext uri="{FF2B5EF4-FFF2-40B4-BE49-F238E27FC236}">
                <a16:creationId xmlns:a16="http://schemas.microsoft.com/office/drawing/2014/main" id="{E74599F6-CD20-ACD3-69F6-FEC1D108043C}"/>
              </a:ext>
            </a:extLst>
          </p:cNvPr>
          <p:cNvPicPr>
            <a:picLocks noChangeAspect="1"/>
          </p:cNvPicPr>
          <p:nvPr/>
        </p:nvPicPr>
        <p:blipFill>
          <a:blip r:embed="rId7"/>
          <a:stretch>
            <a:fillRect/>
          </a:stretch>
        </p:blipFill>
        <p:spPr>
          <a:xfrm>
            <a:off x="44465" y="6312132"/>
            <a:ext cx="1870335" cy="912309"/>
          </a:xfrm>
          <a:prstGeom prst="rect">
            <a:avLst/>
          </a:prstGeom>
        </p:spPr>
      </p:pic>
      <p:pic>
        <p:nvPicPr>
          <p:cNvPr id="29" name="图片 28">
            <a:extLst>
              <a:ext uri="{FF2B5EF4-FFF2-40B4-BE49-F238E27FC236}">
                <a16:creationId xmlns:a16="http://schemas.microsoft.com/office/drawing/2014/main" id="{9BE9295B-429B-4F33-A097-5EE3A42B36F0}"/>
              </a:ext>
            </a:extLst>
          </p:cNvPr>
          <p:cNvPicPr>
            <a:picLocks noChangeAspect="1"/>
          </p:cNvPicPr>
          <p:nvPr/>
        </p:nvPicPr>
        <p:blipFill>
          <a:blip r:embed="rId8"/>
          <a:stretch>
            <a:fillRect/>
          </a:stretch>
        </p:blipFill>
        <p:spPr>
          <a:xfrm>
            <a:off x="689057" y="7253592"/>
            <a:ext cx="1870335" cy="911628"/>
          </a:xfrm>
          <a:prstGeom prst="rect">
            <a:avLst/>
          </a:prstGeom>
        </p:spPr>
      </p:pic>
      <p:pic>
        <p:nvPicPr>
          <p:cNvPr id="30" name="图片 29">
            <a:extLst>
              <a:ext uri="{FF2B5EF4-FFF2-40B4-BE49-F238E27FC236}">
                <a16:creationId xmlns:a16="http://schemas.microsoft.com/office/drawing/2014/main" id="{8F96B9F1-3E97-26D6-D1F9-50D15700ADC5}"/>
              </a:ext>
            </a:extLst>
          </p:cNvPr>
          <p:cNvPicPr>
            <a:picLocks noChangeAspect="1"/>
          </p:cNvPicPr>
          <p:nvPr/>
        </p:nvPicPr>
        <p:blipFill>
          <a:blip r:embed="rId9"/>
          <a:stretch>
            <a:fillRect/>
          </a:stretch>
        </p:blipFill>
        <p:spPr>
          <a:xfrm>
            <a:off x="54625" y="8171287"/>
            <a:ext cx="1891178" cy="956026"/>
          </a:xfrm>
          <a:prstGeom prst="rect">
            <a:avLst/>
          </a:prstGeom>
        </p:spPr>
      </p:pic>
      <p:sp>
        <p:nvSpPr>
          <p:cNvPr id="31" name="文本框 30">
            <a:extLst>
              <a:ext uri="{FF2B5EF4-FFF2-40B4-BE49-F238E27FC236}">
                <a16:creationId xmlns:a16="http://schemas.microsoft.com/office/drawing/2014/main" id="{2BB7E71E-742B-9C68-425C-36B2F011EB08}"/>
              </a:ext>
            </a:extLst>
          </p:cNvPr>
          <p:cNvSpPr txBox="1"/>
          <p:nvPr/>
        </p:nvSpPr>
        <p:spPr>
          <a:xfrm>
            <a:off x="1456837" y="6665519"/>
            <a:ext cx="1526921" cy="215444"/>
          </a:xfrm>
          <a:prstGeom prst="rect">
            <a:avLst/>
          </a:prstGeom>
          <a:noFill/>
        </p:spPr>
        <p:txBody>
          <a:bodyPr wrap="square" rtlCol="0">
            <a:spAutoFit/>
          </a:bodyPr>
          <a:lstStyle/>
          <a:p>
            <a:pPr algn="ctr"/>
            <a:r>
              <a:rPr lang="en-US" altLang="zh-CN" sz="800" dirty="0">
                <a:latin typeface="Arial" panose="020B0604020202020204" pitchFamily="34" charset="0"/>
                <a:cs typeface="Arial" panose="020B0604020202020204" pitchFamily="34" charset="0"/>
              </a:rPr>
              <a:t>LIME</a:t>
            </a:r>
            <a:endParaRPr lang="zh-CN" altLang="en-US" sz="800" dirty="0">
              <a:latin typeface="Arial" panose="020B0604020202020204" pitchFamily="34" charset="0"/>
              <a:cs typeface="Arial" panose="020B0604020202020204" pitchFamily="34" charset="0"/>
            </a:endParaRPr>
          </a:p>
        </p:txBody>
      </p:sp>
      <p:sp>
        <p:nvSpPr>
          <p:cNvPr id="32" name="文本框 31">
            <a:extLst>
              <a:ext uri="{FF2B5EF4-FFF2-40B4-BE49-F238E27FC236}">
                <a16:creationId xmlns:a16="http://schemas.microsoft.com/office/drawing/2014/main" id="{B87B546F-1225-D15D-CADF-B64FFE994354}"/>
              </a:ext>
            </a:extLst>
          </p:cNvPr>
          <p:cNvSpPr txBox="1"/>
          <p:nvPr/>
        </p:nvSpPr>
        <p:spPr>
          <a:xfrm>
            <a:off x="-385008" y="7559712"/>
            <a:ext cx="1526921" cy="215444"/>
          </a:xfrm>
          <a:prstGeom prst="rect">
            <a:avLst/>
          </a:prstGeom>
          <a:noFill/>
        </p:spPr>
        <p:txBody>
          <a:bodyPr wrap="square" rtlCol="0">
            <a:spAutoFit/>
          </a:bodyPr>
          <a:lstStyle/>
          <a:p>
            <a:pPr algn="ctr"/>
            <a:r>
              <a:rPr lang="en-US" altLang="zh-CN" sz="800" dirty="0">
                <a:latin typeface="Arial" panose="020B0604020202020204" pitchFamily="34" charset="0"/>
                <a:ea typeface="Calibri" panose="020F0502020204030204" pitchFamily="34" charset="0"/>
                <a:cs typeface="Arial" panose="020B0604020202020204" pitchFamily="34" charset="0"/>
              </a:rPr>
              <a:t>Gard-CAM</a:t>
            </a:r>
            <a:endParaRPr lang="zh-CN" altLang="en-US" sz="800" dirty="0">
              <a:latin typeface="Arial" panose="020B0604020202020204" pitchFamily="34" charset="0"/>
              <a:cs typeface="Arial" panose="020B0604020202020204" pitchFamily="34" charset="0"/>
            </a:endParaRPr>
          </a:p>
        </p:txBody>
      </p:sp>
      <p:sp>
        <p:nvSpPr>
          <p:cNvPr id="33" name="文本框 32">
            <a:extLst>
              <a:ext uri="{FF2B5EF4-FFF2-40B4-BE49-F238E27FC236}">
                <a16:creationId xmlns:a16="http://schemas.microsoft.com/office/drawing/2014/main" id="{C5EBE988-71DD-6A33-2629-580194D6CBC5}"/>
              </a:ext>
            </a:extLst>
          </p:cNvPr>
          <p:cNvSpPr txBox="1"/>
          <p:nvPr/>
        </p:nvSpPr>
        <p:spPr>
          <a:xfrm>
            <a:off x="1514177" y="8592360"/>
            <a:ext cx="1526921" cy="215444"/>
          </a:xfrm>
          <a:prstGeom prst="rect">
            <a:avLst/>
          </a:prstGeom>
          <a:noFill/>
        </p:spPr>
        <p:txBody>
          <a:bodyPr wrap="square" rtlCol="0">
            <a:spAutoFit/>
          </a:bodyPr>
          <a:lstStyle/>
          <a:p>
            <a:pPr algn="ctr"/>
            <a:r>
              <a:rPr lang="en-US" altLang="zh-CN" sz="800" dirty="0">
                <a:latin typeface="Arial" panose="020B0604020202020204" pitchFamily="34" charset="0"/>
                <a:cs typeface="Arial" panose="020B0604020202020204" pitchFamily="34" charset="0"/>
              </a:rPr>
              <a:t>SHAP</a:t>
            </a:r>
            <a:endParaRPr lang="zh-CN" altLang="en-US" sz="800" dirty="0">
              <a:latin typeface="Arial" panose="020B0604020202020204" pitchFamily="34" charset="0"/>
              <a:cs typeface="Arial" panose="020B0604020202020204" pitchFamily="34" charset="0"/>
            </a:endParaRPr>
          </a:p>
        </p:txBody>
      </p:sp>
      <p:pic>
        <p:nvPicPr>
          <p:cNvPr id="34" name="图片 33">
            <a:extLst>
              <a:ext uri="{FF2B5EF4-FFF2-40B4-BE49-F238E27FC236}">
                <a16:creationId xmlns:a16="http://schemas.microsoft.com/office/drawing/2014/main" id="{E084B553-4305-044A-D1AF-2E81280EEF73}"/>
              </a:ext>
            </a:extLst>
          </p:cNvPr>
          <p:cNvPicPr>
            <a:picLocks noChangeAspect="1"/>
          </p:cNvPicPr>
          <p:nvPr/>
        </p:nvPicPr>
        <p:blipFill>
          <a:blip r:embed="rId10"/>
          <a:stretch>
            <a:fillRect/>
          </a:stretch>
        </p:blipFill>
        <p:spPr>
          <a:xfrm>
            <a:off x="3037003" y="5588792"/>
            <a:ext cx="1770448" cy="908830"/>
          </a:xfrm>
          <a:prstGeom prst="rect">
            <a:avLst/>
          </a:prstGeom>
        </p:spPr>
      </p:pic>
      <p:pic>
        <p:nvPicPr>
          <p:cNvPr id="35" name="图片 34" descr="图表, 折线图&#10;&#10;AI 生成的内容可能不正确。">
            <a:extLst>
              <a:ext uri="{FF2B5EF4-FFF2-40B4-BE49-F238E27FC236}">
                <a16:creationId xmlns:a16="http://schemas.microsoft.com/office/drawing/2014/main" id="{E716B74B-3A36-A8DC-8F68-819511316D86}"/>
              </a:ext>
            </a:extLst>
          </p:cNvPr>
          <p:cNvPicPr>
            <a:picLocks noChangeAspect="1"/>
          </p:cNvPicPr>
          <p:nvPr/>
        </p:nvPicPr>
        <p:blipFill>
          <a:blip r:embed="rId11"/>
          <a:stretch>
            <a:fillRect/>
          </a:stretch>
        </p:blipFill>
        <p:spPr>
          <a:xfrm>
            <a:off x="5227087" y="5578884"/>
            <a:ext cx="1795896" cy="924346"/>
          </a:xfrm>
          <a:prstGeom prst="rect">
            <a:avLst/>
          </a:prstGeom>
        </p:spPr>
      </p:pic>
      <p:pic>
        <p:nvPicPr>
          <p:cNvPr id="36" name="图片 35">
            <a:extLst>
              <a:ext uri="{FF2B5EF4-FFF2-40B4-BE49-F238E27FC236}">
                <a16:creationId xmlns:a16="http://schemas.microsoft.com/office/drawing/2014/main" id="{8A832579-EC3E-B8F5-9EA8-15B9272E3DE6}"/>
              </a:ext>
            </a:extLst>
          </p:cNvPr>
          <p:cNvPicPr>
            <a:picLocks noChangeAspect="1"/>
          </p:cNvPicPr>
          <p:nvPr/>
        </p:nvPicPr>
        <p:blipFill>
          <a:blip r:embed="rId12"/>
          <a:stretch>
            <a:fillRect/>
          </a:stretch>
        </p:blipFill>
        <p:spPr>
          <a:xfrm>
            <a:off x="2757268" y="6666985"/>
            <a:ext cx="1360291" cy="1175163"/>
          </a:xfrm>
          <a:prstGeom prst="rect">
            <a:avLst/>
          </a:prstGeom>
        </p:spPr>
      </p:pic>
      <p:pic>
        <p:nvPicPr>
          <p:cNvPr id="37" name="图片 36" descr="图表&#10;&#10;AI 生成的内容可能不正确。">
            <a:extLst>
              <a:ext uri="{FF2B5EF4-FFF2-40B4-BE49-F238E27FC236}">
                <a16:creationId xmlns:a16="http://schemas.microsoft.com/office/drawing/2014/main" id="{24067D2B-90C5-143F-14EB-86F3F8438CD2}"/>
              </a:ext>
            </a:extLst>
          </p:cNvPr>
          <p:cNvPicPr>
            <a:picLocks noChangeAspect="1"/>
          </p:cNvPicPr>
          <p:nvPr/>
        </p:nvPicPr>
        <p:blipFill>
          <a:blip r:embed="rId13"/>
          <a:stretch>
            <a:fillRect/>
          </a:stretch>
        </p:blipFill>
        <p:spPr>
          <a:xfrm>
            <a:off x="4369008" y="6754717"/>
            <a:ext cx="1362045" cy="953900"/>
          </a:xfrm>
          <a:prstGeom prst="rect">
            <a:avLst/>
          </a:prstGeom>
        </p:spPr>
      </p:pic>
      <p:pic>
        <p:nvPicPr>
          <p:cNvPr id="38" name="图片 37">
            <a:extLst>
              <a:ext uri="{FF2B5EF4-FFF2-40B4-BE49-F238E27FC236}">
                <a16:creationId xmlns:a16="http://schemas.microsoft.com/office/drawing/2014/main" id="{150CD366-7C7E-6461-DB71-B0BA887A460E}"/>
              </a:ext>
            </a:extLst>
          </p:cNvPr>
          <p:cNvPicPr>
            <a:picLocks noChangeAspect="1"/>
          </p:cNvPicPr>
          <p:nvPr/>
        </p:nvPicPr>
        <p:blipFill>
          <a:blip r:embed="rId14"/>
          <a:stretch>
            <a:fillRect/>
          </a:stretch>
        </p:blipFill>
        <p:spPr>
          <a:xfrm>
            <a:off x="5978864" y="6784272"/>
            <a:ext cx="1323118" cy="924345"/>
          </a:xfrm>
          <a:prstGeom prst="rect">
            <a:avLst/>
          </a:prstGeom>
        </p:spPr>
      </p:pic>
      <p:sp>
        <p:nvSpPr>
          <p:cNvPr id="39" name="文本框 38">
            <a:extLst>
              <a:ext uri="{FF2B5EF4-FFF2-40B4-BE49-F238E27FC236}">
                <a16:creationId xmlns:a16="http://schemas.microsoft.com/office/drawing/2014/main" id="{4C713555-5F90-0108-5924-699235305506}"/>
              </a:ext>
            </a:extLst>
          </p:cNvPr>
          <p:cNvSpPr txBox="1"/>
          <p:nvPr/>
        </p:nvSpPr>
        <p:spPr>
          <a:xfrm>
            <a:off x="2882772" y="6446797"/>
            <a:ext cx="2077948" cy="215444"/>
          </a:xfrm>
          <a:prstGeom prst="rect">
            <a:avLst/>
          </a:prstGeom>
          <a:noFill/>
        </p:spPr>
        <p:txBody>
          <a:bodyPr wrap="square" rtlCol="0">
            <a:spAutoFit/>
          </a:bodyPr>
          <a:lstStyle/>
          <a:p>
            <a:pPr algn="ctr"/>
            <a:r>
              <a:rPr lang="en-US" altLang="zh-CN" sz="800" dirty="0">
                <a:latin typeface="Arial" panose="020B0604020202020204" pitchFamily="34" charset="0"/>
                <a:cs typeface="Arial" panose="020B0604020202020204" pitchFamily="34" charset="0"/>
              </a:rPr>
              <a:t>Training and Validation Accuracy Trends</a:t>
            </a:r>
            <a:endParaRPr lang="zh-CN" altLang="en-US" sz="800" dirty="0">
              <a:latin typeface="Arial" panose="020B0604020202020204" pitchFamily="34" charset="0"/>
              <a:cs typeface="Arial" panose="020B0604020202020204" pitchFamily="34" charset="0"/>
            </a:endParaRPr>
          </a:p>
        </p:txBody>
      </p:sp>
      <p:sp>
        <p:nvSpPr>
          <p:cNvPr id="40" name="文本框 39">
            <a:extLst>
              <a:ext uri="{FF2B5EF4-FFF2-40B4-BE49-F238E27FC236}">
                <a16:creationId xmlns:a16="http://schemas.microsoft.com/office/drawing/2014/main" id="{B34DC893-0092-58F4-81F4-C48A30FDD017}"/>
              </a:ext>
            </a:extLst>
          </p:cNvPr>
          <p:cNvSpPr txBox="1"/>
          <p:nvPr/>
        </p:nvSpPr>
        <p:spPr>
          <a:xfrm>
            <a:off x="5200128" y="6442852"/>
            <a:ext cx="1900903" cy="215444"/>
          </a:xfrm>
          <a:prstGeom prst="rect">
            <a:avLst/>
          </a:prstGeom>
          <a:noFill/>
        </p:spPr>
        <p:txBody>
          <a:bodyPr wrap="square" rtlCol="0">
            <a:spAutoFit/>
          </a:bodyPr>
          <a:lstStyle/>
          <a:p>
            <a:pPr algn="ctr"/>
            <a:r>
              <a:rPr lang="en-US" altLang="zh-CN" sz="800" dirty="0">
                <a:latin typeface="Arial" panose="020B0604020202020204" pitchFamily="34" charset="0"/>
                <a:cs typeface="Arial" panose="020B0604020202020204" pitchFamily="34" charset="0"/>
              </a:rPr>
              <a:t>Training and Validation Loss Trends</a:t>
            </a:r>
            <a:endParaRPr lang="zh-CN" altLang="en-US" sz="800" dirty="0">
              <a:latin typeface="Arial" panose="020B0604020202020204" pitchFamily="34" charset="0"/>
              <a:cs typeface="Arial" panose="020B0604020202020204" pitchFamily="34" charset="0"/>
            </a:endParaRPr>
          </a:p>
        </p:txBody>
      </p:sp>
      <p:sp>
        <p:nvSpPr>
          <p:cNvPr id="41" name="文本框 40">
            <a:extLst>
              <a:ext uri="{FF2B5EF4-FFF2-40B4-BE49-F238E27FC236}">
                <a16:creationId xmlns:a16="http://schemas.microsoft.com/office/drawing/2014/main" id="{205C9691-88C6-A3ED-08EB-301957143880}"/>
              </a:ext>
            </a:extLst>
          </p:cNvPr>
          <p:cNvSpPr txBox="1"/>
          <p:nvPr/>
        </p:nvSpPr>
        <p:spPr>
          <a:xfrm>
            <a:off x="2703078" y="7774327"/>
            <a:ext cx="1526921" cy="215444"/>
          </a:xfrm>
          <a:prstGeom prst="rect">
            <a:avLst/>
          </a:prstGeom>
          <a:noFill/>
        </p:spPr>
        <p:txBody>
          <a:bodyPr wrap="square" rtlCol="0">
            <a:spAutoFit/>
          </a:bodyPr>
          <a:lstStyle/>
          <a:p>
            <a:pPr algn="ctr"/>
            <a:r>
              <a:rPr lang="en-US" altLang="zh-CN" sz="800" dirty="0">
                <a:latin typeface="Arial" panose="020B0604020202020204" pitchFamily="34" charset="0"/>
                <a:cs typeface="Arial" panose="020B0604020202020204" pitchFamily="34" charset="0"/>
              </a:rPr>
              <a:t>Confusion Matrix</a:t>
            </a:r>
            <a:endParaRPr lang="zh-CN" altLang="en-US" sz="800" dirty="0">
              <a:latin typeface="Arial" panose="020B0604020202020204" pitchFamily="34" charset="0"/>
              <a:cs typeface="Arial" panose="020B0604020202020204" pitchFamily="34" charset="0"/>
            </a:endParaRPr>
          </a:p>
        </p:txBody>
      </p:sp>
      <p:sp>
        <p:nvSpPr>
          <p:cNvPr id="48" name="文本框 47">
            <a:extLst>
              <a:ext uri="{FF2B5EF4-FFF2-40B4-BE49-F238E27FC236}">
                <a16:creationId xmlns:a16="http://schemas.microsoft.com/office/drawing/2014/main" id="{E02BA7C0-7B8F-9901-6E1F-844998EF1D44}"/>
              </a:ext>
            </a:extLst>
          </p:cNvPr>
          <p:cNvSpPr txBox="1"/>
          <p:nvPr/>
        </p:nvSpPr>
        <p:spPr>
          <a:xfrm>
            <a:off x="4210241" y="7765741"/>
            <a:ext cx="1861603" cy="215444"/>
          </a:xfrm>
          <a:prstGeom prst="rect">
            <a:avLst/>
          </a:prstGeom>
          <a:noFill/>
        </p:spPr>
        <p:txBody>
          <a:bodyPr wrap="square" rtlCol="0">
            <a:spAutoFit/>
          </a:bodyPr>
          <a:lstStyle/>
          <a:p>
            <a:pPr algn="ctr"/>
            <a:r>
              <a:rPr lang="en-US" altLang="zh-CN" sz="800" dirty="0">
                <a:latin typeface="Arial" panose="020B0604020202020204" pitchFamily="34" charset="0"/>
                <a:cs typeface="Arial" panose="020B0604020202020204" pitchFamily="34" charset="0"/>
              </a:rPr>
              <a:t>ROC-AUC Performance Evaluation</a:t>
            </a:r>
            <a:endParaRPr lang="zh-CN" altLang="en-US" sz="800" dirty="0">
              <a:latin typeface="Arial" panose="020B0604020202020204" pitchFamily="34" charset="0"/>
              <a:cs typeface="Arial" panose="020B0604020202020204" pitchFamily="34" charset="0"/>
            </a:endParaRPr>
          </a:p>
        </p:txBody>
      </p:sp>
      <p:sp>
        <p:nvSpPr>
          <p:cNvPr id="55" name="文本框 54">
            <a:extLst>
              <a:ext uri="{FF2B5EF4-FFF2-40B4-BE49-F238E27FC236}">
                <a16:creationId xmlns:a16="http://schemas.microsoft.com/office/drawing/2014/main" id="{0692BB50-63AA-62E7-909E-247E829A66C6}"/>
              </a:ext>
            </a:extLst>
          </p:cNvPr>
          <p:cNvSpPr txBox="1"/>
          <p:nvPr/>
        </p:nvSpPr>
        <p:spPr>
          <a:xfrm>
            <a:off x="5939646" y="7776341"/>
            <a:ext cx="1526921" cy="215444"/>
          </a:xfrm>
          <a:prstGeom prst="rect">
            <a:avLst/>
          </a:prstGeom>
          <a:noFill/>
        </p:spPr>
        <p:txBody>
          <a:bodyPr wrap="square" rtlCol="0">
            <a:spAutoFit/>
          </a:bodyPr>
          <a:lstStyle/>
          <a:p>
            <a:pPr algn="ctr"/>
            <a:r>
              <a:rPr lang="en-US" altLang="zh-CN" sz="800" dirty="0">
                <a:latin typeface="Arial" panose="020B0604020202020204" pitchFamily="34" charset="0"/>
                <a:cs typeface="Arial" panose="020B0604020202020204" pitchFamily="34" charset="0"/>
              </a:rPr>
              <a:t>Precision-Recall Curves</a:t>
            </a:r>
            <a:endParaRPr lang="zh-CN" altLang="en-US" sz="800" dirty="0">
              <a:latin typeface="Arial" panose="020B0604020202020204" pitchFamily="34" charset="0"/>
              <a:cs typeface="Arial" panose="020B0604020202020204" pitchFamily="34" charset="0"/>
            </a:endParaRPr>
          </a:p>
        </p:txBody>
      </p:sp>
      <p:pic>
        <p:nvPicPr>
          <p:cNvPr id="69" name="图片 68">
            <a:extLst>
              <a:ext uri="{FF2B5EF4-FFF2-40B4-BE49-F238E27FC236}">
                <a16:creationId xmlns:a16="http://schemas.microsoft.com/office/drawing/2014/main" id="{061177D7-D5AE-2541-7D88-BCD872223C9C}"/>
              </a:ext>
            </a:extLst>
          </p:cNvPr>
          <p:cNvPicPr>
            <a:picLocks noChangeAspect="1"/>
          </p:cNvPicPr>
          <p:nvPr/>
        </p:nvPicPr>
        <p:blipFill>
          <a:blip r:embed="rId15"/>
          <a:stretch>
            <a:fillRect/>
          </a:stretch>
        </p:blipFill>
        <p:spPr>
          <a:xfrm>
            <a:off x="273505" y="2544712"/>
            <a:ext cx="2128852" cy="969737"/>
          </a:xfrm>
          <a:prstGeom prst="rect">
            <a:avLst/>
          </a:prstGeom>
        </p:spPr>
      </p:pic>
      <p:pic>
        <p:nvPicPr>
          <p:cNvPr id="70" name="图片 69" descr="饼图&#10;&#10;AI 生成的内容可能不正确。">
            <a:extLst>
              <a:ext uri="{FF2B5EF4-FFF2-40B4-BE49-F238E27FC236}">
                <a16:creationId xmlns:a16="http://schemas.microsoft.com/office/drawing/2014/main" id="{F137B8E3-74C0-8CCA-900D-863BEA68DAF7}"/>
              </a:ext>
            </a:extLst>
          </p:cNvPr>
          <p:cNvPicPr>
            <a:picLocks noChangeAspect="1"/>
          </p:cNvPicPr>
          <p:nvPr/>
        </p:nvPicPr>
        <p:blipFill>
          <a:blip r:embed="rId16"/>
          <a:stretch>
            <a:fillRect/>
          </a:stretch>
        </p:blipFill>
        <p:spPr>
          <a:xfrm>
            <a:off x="138508" y="3770878"/>
            <a:ext cx="2403793" cy="495504"/>
          </a:xfrm>
          <a:prstGeom prst="rect">
            <a:avLst/>
          </a:prstGeom>
        </p:spPr>
      </p:pic>
      <p:pic>
        <p:nvPicPr>
          <p:cNvPr id="91" name="图片 90" descr="手机屏幕截图&#10;&#10;AI 生成的内容可能不正确。">
            <a:extLst>
              <a:ext uri="{FF2B5EF4-FFF2-40B4-BE49-F238E27FC236}">
                <a16:creationId xmlns:a16="http://schemas.microsoft.com/office/drawing/2014/main" id="{2FC5BA1C-F65A-2977-526E-0E22B12AD17D}"/>
              </a:ext>
            </a:extLst>
          </p:cNvPr>
          <p:cNvPicPr>
            <a:picLocks noChangeAspect="1"/>
          </p:cNvPicPr>
          <p:nvPr/>
        </p:nvPicPr>
        <p:blipFill>
          <a:blip r:embed="rId17"/>
          <a:stretch>
            <a:fillRect/>
          </a:stretch>
        </p:blipFill>
        <p:spPr>
          <a:xfrm>
            <a:off x="128369" y="4592185"/>
            <a:ext cx="2408739" cy="489990"/>
          </a:xfrm>
          <a:prstGeom prst="rect">
            <a:avLst/>
          </a:prstGeom>
        </p:spPr>
      </p:pic>
      <p:pic>
        <p:nvPicPr>
          <p:cNvPr id="97" name="图形 96" descr="箭头: 直 纯色填充">
            <a:extLst>
              <a:ext uri="{FF2B5EF4-FFF2-40B4-BE49-F238E27FC236}">
                <a16:creationId xmlns:a16="http://schemas.microsoft.com/office/drawing/2014/main" id="{73D2948D-5172-F999-DEC5-C9B82DDA8621}"/>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rot="16200000" flipV="1">
            <a:off x="1203305" y="4381325"/>
            <a:ext cx="210860" cy="210860"/>
          </a:xfrm>
          <a:prstGeom prst="rect">
            <a:avLst/>
          </a:prstGeom>
        </p:spPr>
      </p:pic>
      <p:sp>
        <p:nvSpPr>
          <p:cNvPr id="102" name="文本框 101">
            <a:extLst>
              <a:ext uri="{FF2B5EF4-FFF2-40B4-BE49-F238E27FC236}">
                <a16:creationId xmlns:a16="http://schemas.microsoft.com/office/drawing/2014/main" id="{01C0C0B6-A9B9-4780-9CB9-C809BAC6445B}"/>
              </a:ext>
            </a:extLst>
          </p:cNvPr>
          <p:cNvSpPr txBox="1"/>
          <p:nvPr/>
        </p:nvSpPr>
        <p:spPr>
          <a:xfrm>
            <a:off x="2799409" y="5020528"/>
            <a:ext cx="1953418" cy="215444"/>
          </a:xfrm>
          <a:prstGeom prst="rect">
            <a:avLst/>
          </a:prstGeom>
          <a:noFill/>
        </p:spPr>
        <p:txBody>
          <a:bodyPr wrap="square" rtlCol="0">
            <a:spAutoFit/>
          </a:bodyPr>
          <a:lstStyle/>
          <a:p>
            <a:pPr algn="ctr"/>
            <a:r>
              <a:rPr lang="en-US" altLang="zh-CN" sz="800" dirty="0">
                <a:latin typeface="Arial" panose="020B0604020202020204" pitchFamily="34" charset="0"/>
                <a:cs typeface="Arial" panose="020B0604020202020204" pitchFamily="34" charset="0"/>
              </a:rPr>
              <a:t>Multi-Scale Attention Residual Network</a:t>
            </a:r>
            <a:endParaRPr lang="zh-CN" altLang="en-US" sz="800" dirty="0">
              <a:latin typeface="Arial" panose="020B0604020202020204" pitchFamily="34" charset="0"/>
              <a:cs typeface="Arial" panose="020B0604020202020204" pitchFamily="34" charset="0"/>
            </a:endParaRPr>
          </a:p>
        </p:txBody>
      </p:sp>
      <p:sp>
        <p:nvSpPr>
          <p:cNvPr id="107" name="文本框 106">
            <a:extLst>
              <a:ext uri="{FF2B5EF4-FFF2-40B4-BE49-F238E27FC236}">
                <a16:creationId xmlns:a16="http://schemas.microsoft.com/office/drawing/2014/main" id="{0F687F73-67C7-0B6F-0C2E-A6F97419DB8C}"/>
              </a:ext>
            </a:extLst>
          </p:cNvPr>
          <p:cNvSpPr txBox="1"/>
          <p:nvPr/>
        </p:nvSpPr>
        <p:spPr>
          <a:xfrm>
            <a:off x="5121014" y="5073221"/>
            <a:ext cx="1953418" cy="215444"/>
          </a:xfrm>
          <a:prstGeom prst="rect">
            <a:avLst/>
          </a:prstGeom>
          <a:noFill/>
        </p:spPr>
        <p:txBody>
          <a:bodyPr wrap="square" rtlCol="0">
            <a:spAutoFit/>
          </a:bodyPr>
          <a:lstStyle/>
          <a:p>
            <a:pPr algn="ctr"/>
            <a:r>
              <a:rPr lang="en-US" altLang="zh-CN" sz="800" dirty="0">
                <a:latin typeface="Arial" panose="020B0604020202020204" pitchFamily="34" charset="0"/>
                <a:cs typeface="Arial" panose="020B0604020202020204" pitchFamily="34" charset="0"/>
              </a:rPr>
              <a:t>Balanced Softmax loss function</a:t>
            </a:r>
            <a:endParaRPr lang="zh-CN" altLang="en-US" sz="800" dirty="0">
              <a:latin typeface="Arial" panose="020B0604020202020204" pitchFamily="34" charset="0"/>
              <a:cs typeface="Arial" panose="020B0604020202020204" pitchFamily="34" charset="0"/>
            </a:endParaRPr>
          </a:p>
        </p:txBody>
      </p:sp>
      <p:pic>
        <p:nvPicPr>
          <p:cNvPr id="109" name="图片 108">
            <a:extLst>
              <a:ext uri="{FF2B5EF4-FFF2-40B4-BE49-F238E27FC236}">
                <a16:creationId xmlns:a16="http://schemas.microsoft.com/office/drawing/2014/main" id="{C62703E1-53B6-952B-0FB0-71EC2984BAD7}"/>
              </a:ext>
            </a:extLst>
          </p:cNvPr>
          <p:cNvPicPr>
            <a:picLocks noChangeAspect="1"/>
          </p:cNvPicPr>
          <p:nvPr/>
        </p:nvPicPr>
        <p:blipFill>
          <a:blip r:embed="rId20"/>
          <a:stretch>
            <a:fillRect/>
          </a:stretch>
        </p:blipFill>
        <p:spPr>
          <a:xfrm>
            <a:off x="5061590" y="4283456"/>
            <a:ext cx="2072266" cy="807549"/>
          </a:xfrm>
          <a:prstGeom prst="rect">
            <a:avLst/>
          </a:prstGeom>
          <a:ln>
            <a:solidFill>
              <a:schemeClr val="accent1"/>
            </a:solidFill>
          </a:ln>
        </p:spPr>
      </p:pic>
      <p:sp>
        <p:nvSpPr>
          <p:cNvPr id="110" name="文本框 109">
            <a:extLst>
              <a:ext uri="{FF2B5EF4-FFF2-40B4-BE49-F238E27FC236}">
                <a16:creationId xmlns:a16="http://schemas.microsoft.com/office/drawing/2014/main" id="{D074A12F-5210-CCAB-83EF-9FAFBD278AB6}"/>
              </a:ext>
            </a:extLst>
          </p:cNvPr>
          <p:cNvSpPr txBox="1"/>
          <p:nvPr/>
        </p:nvSpPr>
        <p:spPr>
          <a:xfrm>
            <a:off x="4702318" y="3376325"/>
            <a:ext cx="2690280" cy="830997"/>
          </a:xfrm>
          <a:prstGeom prst="rect">
            <a:avLst/>
          </a:prstGeom>
          <a:noFill/>
        </p:spPr>
        <p:txBody>
          <a:bodyPr wrap="square" rtlCol="0">
            <a:spAutoFit/>
          </a:bodyPr>
          <a:lstStyle/>
          <a:p>
            <a:pPr algn="just"/>
            <a:r>
              <a:rPr lang="en-US" altLang="zh-CN" sz="800" dirty="0">
                <a:latin typeface="Arial" panose="020B0604020202020204" pitchFamily="34" charset="0"/>
                <a:cs typeface="Arial" panose="020B0604020202020204" pitchFamily="34" charset="0"/>
              </a:rPr>
              <a:t>To address class imbalance, this project uses a Balanced Softmax loss function. It removes the Softmax activation from the output layer and adjusts the loss by adding the logarithm of class sample counts to the logits, giving higher weights to minority class errors during training to improve their recognition.</a:t>
            </a:r>
            <a:endParaRPr lang="zh-CN" altLang="en-US" sz="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49564309"/>
      </p:ext>
    </p:extLst>
  </p:cSld>
  <p:clrMapOvr>
    <a:masterClrMapping/>
  </p:clrMapOvr>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477</TotalTime>
  <Words>487</Words>
  <Application>Microsoft Office PowerPoint</Application>
  <PresentationFormat>自定义</PresentationFormat>
  <Paragraphs>44</Paragraphs>
  <Slides>1</Slides>
  <Notes>1</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1</vt:i4>
      </vt:variant>
    </vt:vector>
  </HeadingPairs>
  <TitlesOfParts>
    <vt:vector size="6" baseType="lpstr">
      <vt:lpstr>等线</vt:lpstr>
      <vt:lpstr>Arial</vt:lpstr>
      <vt:lpstr>Calibri</vt:lpstr>
      <vt:lpstr>Calibri Light</vt:lpstr>
      <vt:lpstr>Office 主题​​</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P H</dc:creator>
  <cp:lastModifiedBy>Aaron</cp:lastModifiedBy>
  <cp:revision>87</cp:revision>
  <dcterms:created xsi:type="dcterms:W3CDTF">2024-04-22T10:02:04Z</dcterms:created>
  <dcterms:modified xsi:type="dcterms:W3CDTF">2025-05-04T12:33:19Z</dcterms:modified>
</cp:coreProperties>
</file>